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5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5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0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3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69A9-66FE-45DF-9BD0-09BE56A7F74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F14DE-CB05-4FC5-95D8-DCFBA51D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4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google.com/url?sa=i&amp;rct=j&amp;q=&amp;esrc=s&amp;frm=1&amp;source=images&amp;cd=&amp;cad=rja&amp;docid=6E5lYkjoU0uXjM&amp;tbnid=trujuLwjf5nXuM:&amp;ved=0CAUQjRw&amp;url=http://www.picstopin.com/210/jpeg-lewis-diagram-of-sulfate-so4-2-how-to-draw-the-for-/http:||dec*fq*edu*uy|catedra_inorganica|general1|covalente|lewis|so4-2*gif/&amp;ei=nhGOUpnKKOGC2QW5soCgBA&amp;bvm=bv.56988011,d.b2I&amp;psig=AFQjCNEcCDnIRTynpOhcummME7kF_a1OwA&amp;ust=138512865261547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m/url?sa=i&amp;rct=j&amp;q=&amp;esrc=s&amp;source=images&amp;cd=&amp;cad=rja&amp;uact=8&amp;docid=-Zb_gzcdfV5NVM&amp;tbnid=oIpbnVA5GBOyPM:&amp;ved=0CAUQjRw&amp;url=http://www.ck12.org/user:Chem12-22/book/Chemistry-12-22/r76/section/12.6/Phase-Diagrams/&amp;ei=R2FYU-ecOKKGyQHVrYDwCA&amp;bvm=bv.65397613,d.aWc&amp;psig=AFQjCNE3vhauExpZ8olriN5X5NbZt6QVAg&amp;ust=139838723532280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collision+theory&amp;source=images&amp;cd=&amp;cad=rja&amp;docid=iGEG1YPCrriizM&amp;tbnid=sCxjn2tNeofDeM:&amp;ved=0CAUQjRw&amp;url=http://ths.sps.lane.edu/chemweb/unit11/problems/rxnrate/&amp;ei=f0eDUfGlAoPB4AOarIHQDA&amp;bvm=bv.45960087,d.dmg&amp;psig=AFQjCNH1vQT90NKBCl_HmxyAdgwTx5Vcnw&amp;ust=136764410055279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ahUKEwjlhNnQwITNAhUBVj4KHQrKBIcQjRwIBw&amp;url=http://butane.chem.uiuc.edu/cyerkes/chem102aefa07/lecture_notes_102/lecture%2020-102.htm&amp;bvm=bv.123325700,d.cWw&amp;psig=AFQjCNHx4BkDIy_eGvoATDGmTn3IMxNqjg&amp;ust=146479065697683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/url?sa=i&amp;rct=j&amp;q=&amp;esrc=s&amp;frm=1&amp;source=images&amp;cd=&amp;cad=rja&amp;uact=8&amp;ved=0ahUKEwiU5tbqy4TNAhXCWD4KHViIBowQjRwIBw&amp;url=https://mg.wikipedia.org/wiki/Sary:Mpikajy_Texas_Instruments.JPG&amp;bvm=bv.123325700,d.cWw&amp;psig=AFQjCNGqKbbVrPvf1RAkvA48r_qttIsMhQ&amp;ust=146479367209534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frm=1&amp;source=images&amp;cd=&amp;cad=rja&amp;uact=8&amp;ved=0ahUKEwjZnu2o1_DMAhXDQD4KHf51Bk4QjRwIBw&amp;url=http://hyperphysics.phy-astr.gsu.edu/hbase/nuclear/nucnot.html&amp;psig=AFQjCNHQoxP4MGxJKE1Fkn5BpquUsUSNfA&amp;ust=146410956725023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&amp;esrc=s&amp;frm=1&amp;source=images&amp;cd=&amp;cad=rja&amp;uact=8&amp;ved=0ahUKEwjDsqWK2PDMAhXJNj4KHaJkAcEQjRwIBw&amp;url=http://chemwiki.ucdavis.edu/Core/Physical_Chemistry/Atomic_Theory/The_Atom/Sub-Atomic_Particles&amp;bvm=bv.122676328,d.cWw&amp;psig=AFQjCNGByvRhXmBxuB6erW74pbrdJKxsGA&amp;ust=146410976211223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ahUKEwjtsK6y7fLMAhXIVz4KHQEGCegQjRwIBw&amp;url=http://www.chemeddl.org/resources/models360/files/638079/&amp;psig=AFQjCNHxD8YYy3-4pDmITTyqJXImZVa0Lg&amp;ust=1464184208905916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hyperlink" Target="https://www.google.com/url?sa=i&amp;rct=j&amp;q=&amp;esrc=s&amp;source=images&amp;cd=&amp;cad=rja&amp;uact=8&amp;ved=0ahUKEwiJ5sqx9fDMAhUBVj4KHeavB6cQjRwIBw&amp;url=https://www.saddlespace.org/whittakerm/science/cms_page/view/7795283&amp;bvm=bv.122676328,d.cWw&amp;psig=AFQjCNHUNnOsRdu_0aHhhAibTQmMYeQaXw&amp;ust=14641176402872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frm=1&amp;source=images&amp;cd=&amp;cad=rja&amp;uact=8&amp;ved=0ahUKEwjor93m7PLMAhXKNz4KHajNCh0QjRwIBw&amp;url=http://www.chemeddl.org/resources/TSTS/McMahon/McMahonImages/McMahon9thru12/Cyclobutane.html&amp;bvm=bv.122676328,d.cWw&amp;psig=AFQjCNHvugqP5B9snZySii2Wiabb2E6zZw&amp;ust=1464184053646317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frm=1&amp;source=images&amp;cd=&amp;cad=rja&amp;uact=8&amp;ved=0ahUKEwias5O16fLMAhXF8z4KHcl3DhYQjRwIBw&amp;url=http://www.bbc.co.uk/schools/gcsebitesize/science/triple_ocr_21c/further_chemistry/hydrocarbons/revision/1/&amp;psig=AFQjCNFRZDKvHbS6TbzxYHIwiWG5XEAjRA&amp;ust=1464183142436470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3999" y="110"/>
            <a:ext cx="10668001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K = 273 + C         </a:t>
            </a:r>
            <a:r>
              <a:rPr lang="en-US" alt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5/9(F-32)        F = 9/5C + 32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100 C                 373 K                    212 F                          ___</a:t>
            </a:r>
            <a:r>
              <a:rPr lang="en-US" alt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(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B.Pt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0 C                      273 K                    32F                             ___</a:t>
            </a:r>
            <a:r>
              <a:rPr lang="en-US" alt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(</a:t>
            </a: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F.Pt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-273 C                   0 K                     -459.4F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9812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48200" y="19812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35814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35814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Rectangle 7"/>
          <p:cNvSpPr/>
          <p:nvPr/>
        </p:nvSpPr>
        <p:spPr>
          <a:xfrm>
            <a:off x="6934200" y="35814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tangle 6"/>
          <p:cNvSpPr/>
          <p:nvPr/>
        </p:nvSpPr>
        <p:spPr>
          <a:xfrm>
            <a:off x="6934200" y="19812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4177" y="146756"/>
            <a:ext cx="213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Problem 1.66</a:t>
            </a:r>
          </a:p>
        </p:txBody>
      </p:sp>
      <p:cxnSp>
        <p:nvCxnSpPr>
          <p:cNvPr id="5" name="Straight Arrow Connector 4"/>
          <p:cNvCxnSpPr>
            <a:stCxn id="6" idx="0"/>
            <a:endCxn id="8" idx="0"/>
          </p:cNvCxnSpPr>
          <p:nvPr/>
        </p:nvCxnSpPr>
        <p:spPr>
          <a:xfrm>
            <a:off x="2933700" y="1981200"/>
            <a:ext cx="0" cy="16002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 rot="16200000">
            <a:off x="1935957" y="2566987"/>
            <a:ext cx="1738312" cy="42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 increments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005387" y="1981200"/>
            <a:ext cx="0" cy="16002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7100" y="1981200"/>
            <a:ext cx="0" cy="16002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6200000">
            <a:off x="6279357" y="2566987"/>
            <a:ext cx="1738312" cy="42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180 increments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3993357" y="2566986"/>
            <a:ext cx="1738312" cy="428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100 increments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487" y="1318146"/>
            <a:ext cx="25932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5/9 &amp; 9/5 in the </a:t>
            </a:r>
          </a:p>
          <a:p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conversions are derived from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proportions of their temperature scale increments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100/180 &amp; 180/100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You can utilize this method to derive new equations for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</a:t>
            </a:r>
            <a:r>
              <a:rPr lang="en-US" alt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◦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conversion.</a:t>
            </a:r>
          </a:p>
        </p:txBody>
      </p:sp>
      <p:sp>
        <p:nvSpPr>
          <p:cNvPr id="19" name="Rectangle 7"/>
          <p:cNvSpPr/>
          <p:nvPr/>
        </p:nvSpPr>
        <p:spPr>
          <a:xfrm>
            <a:off x="9584472" y="35814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6"/>
          <p:cNvSpPr/>
          <p:nvPr/>
        </p:nvSpPr>
        <p:spPr>
          <a:xfrm>
            <a:off x="9584472" y="1981200"/>
            <a:ext cx="685800" cy="16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927372" y="1981199"/>
            <a:ext cx="0" cy="1600200"/>
          </a:xfrm>
          <a:prstGeom prst="straightConnector1">
            <a:avLst/>
          </a:prstGeom>
          <a:ln w="412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1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3.87 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83023"/>
            <a:ext cx="587669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alt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Guidelines to determine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empirical formula?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-Calculate % composition (if necessary)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-Assume you have 100g of sample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substitute “grams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%’s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-Convert 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grams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moles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-Divide all 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amounts by the smallest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amount of  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“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moles</a:t>
            </a:r>
            <a:r>
              <a:rPr lang="en-US" altLang="en-US" sz="2400" dirty="0">
                <a:ea typeface="Calibri" pitchFamily="34" charset="0"/>
                <a:cs typeface="Times New Roman" pitchFamily="18" charset="0"/>
              </a:rPr>
              <a:t>”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determined.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-Special rounding rules.  Round to a whole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number only if the tenths digit ends in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0,1,or 9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en-US" altLang="en-US" sz="24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18664" y="243782"/>
            <a:ext cx="5880410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is the empirical formula of a compound that contains: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32.38% Na, 22.65% S, and 44.99% 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32.38 g Na      1 mole 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=  1.408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22.99 g Na                             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22.65 g S         1 mole 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=  0.7063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32.07 g S                      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44.99 g O         1 mole 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=  2.812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mol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16.00 g O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1.408                   0.7063                  2.812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= 1.</a:t>
            </a:r>
            <a:r>
              <a:rPr lang="en-US" altLang="en-US" sz="16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93                        = 1                               = 3.</a:t>
            </a:r>
            <a:r>
              <a:rPr lang="en-US" altLang="en-US" sz="1600" u="sng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r>
              <a:rPr lang="en-US" altLang="en-US" sz="16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0.7063                  0.7063                 0.7063</a:t>
            </a:r>
            <a:endParaRPr lang="en-US" altLang="en-US" sz="2000" b="1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13756" y="1727702"/>
            <a:ext cx="2430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20829" y="3106736"/>
            <a:ext cx="2430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7903" y="4458860"/>
            <a:ext cx="2430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29239" y="1260088"/>
            <a:ext cx="0" cy="814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29239" y="2699716"/>
            <a:ext cx="0" cy="814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62331" y="4051840"/>
            <a:ext cx="0" cy="814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45405" y="5715230"/>
            <a:ext cx="628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281639" y="5715230"/>
            <a:ext cx="628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065834" y="5683865"/>
            <a:ext cx="628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50149" y="6377827"/>
            <a:ext cx="2817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Empirical Formula = Na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SO</a:t>
            </a:r>
            <a:r>
              <a:rPr lang="en-US" b="1" baseline="-2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8956" y="24378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39513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5155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3.99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--only do C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part c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48760" y="560298"/>
            <a:ext cx="5653668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Example:   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If 2.0mol of HF react with 4.5mol of SiO</a:t>
            </a:r>
            <a:r>
              <a:rPr lang="en-US" altLang="en-US" sz="1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which is the limiting reactant (LR)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SiO</a:t>
            </a:r>
            <a:r>
              <a:rPr lang="en-US" altLang="en-US" sz="1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+ 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HF  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SiF</a:t>
            </a:r>
            <a:r>
              <a:rPr lang="en-US" altLang="en-US" sz="1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+ 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H</a:t>
            </a:r>
            <a:r>
              <a:rPr lang="en-US" altLang="en-US" sz="1800" baseline="-30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O</a:t>
            </a:r>
            <a:endParaRPr lang="en-US" altLang="en-US" sz="1800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(4.5mol)        (2.0mol)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2.0mol HF    1mol SiO</a:t>
            </a:r>
            <a:r>
              <a:rPr lang="en-US" alt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</a:t>
            </a:r>
            <a:r>
              <a:rPr lang="en-US" alt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= 0.50 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SiO</a:t>
            </a:r>
            <a:r>
              <a:rPr lang="en-US" alt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4mol HF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4.5mol SiO</a:t>
            </a:r>
            <a:r>
              <a:rPr lang="en-US" alt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4mol HF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                  = 18 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mol</a:t>
            </a: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HF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       1mol SiO</a:t>
            </a:r>
            <a:r>
              <a:rPr lang="en-US" altLang="en-US" sz="18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                         Limiting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400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Reactant =  HF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-25000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13756" y="2552892"/>
            <a:ext cx="2430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35697" y="3924493"/>
            <a:ext cx="243096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281638" y="2037364"/>
            <a:ext cx="0" cy="917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300224" y="3513755"/>
            <a:ext cx="0" cy="81403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87682" y="1682664"/>
            <a:ext cx="646770" cy="304392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38306" y="1307272"/>
            <a:ext cx="1966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Amounts you have</a:t>
            </a:r>
          </a:p>
          <a:p>
            <a:r>
              <a:rPr lang="en-US" b="1" dirty="0">
                <a:solidFill>
                  <a:srgbClr val="00B050"/>
                </a:solidFill>
              </a:rPr>
              <a:t>   for reaction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913756" y="1635920"/>
            <a:ext cx="367991" cy="81368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25882" y="1682664"/>
            <a:ext cx="646770" cy="304392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952276" y="4309616"/>
            <a:ext cx="2041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Amounts you need </a:t>
            </a:r>
          </a:p>
          <a:p>
            <a:r>
              <a:rPr lang="en-US" b="1" dirty="0">
                <a:solidFill>
                  <a:srgbClr val="0000FF"/>
                </a:solidFill>
              </a:rPr>
              <a:t>        for reaction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0805531" y="4117054"/>
            <a:ext cx="412596" cy="192563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9534293" y="2270870"/>
            <a:ext cx="1683834" cy="598041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34292" y="3686599"/>
            <a:ext cx="1271239" cy="481756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972844" y="2868911"/>
            <a:ext cx="245283" cy="1440706"/>
          </a:xfrm>
          <a:prstGeom prst="straightConnector1">
            <a:avLst/>
          </a:prstGeom>
          <a:ln w="222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1101319"/>
            <a:ext cx="44855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remember w/stoichiometry:</a:t>
            </a:r>
          </a:p>
          <a:p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-Amount of product produced is always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dependent on the LR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term “excess” stated in a problem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eliminates the need to calculate the LR.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43665" y="4647396"/>
            <a:ext cx="3407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the amount you </a:t>
            </a:r>
            <a:r>
              <a:rPr lang="en-US" b="1" u="sng" dirty="0">
                <a:solidFill>
                  <a:srgbClr val="FF0000"/>
                </a:solidFill>
              </a:rPr>
              <a:t>HAVE</a:t>
            </a:r>
            <a:r>
              <a:rPr lang="en-US" dirty="0">
                <a:solidFill>
                  <a:srgbClr val="FF0000"/>
                </a:solidFill>
              </a:rPr>
              <a:t> enough </a:t>
            </a:r>
          </a:p>
          <a:p>
            <a:r>
              <a:rPr lang="en-US" dirty="0">
                <a:solidFill>
                  <a:srgbClr val="FF0000"/>
                </a:solidFill>
              </a:rPr>
              <a:t> to cover the amount you </a:t>
            </a:r>
            <a:r>
              <a:rPr lang="en-US" b="1" u="sng" dirty="0">
                <a:solidFill>
                  <a:srgbClr val="FF0000"/>
                </a:solidFill>
              </a:rPr>
              <a:t>NEED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7566101" y="5440011"/>
            <a:ext cx="2648415" cy="598041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17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388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4.92 Q1, Q2, Q3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190832"/>
              </p:ext>
            </p:extLst>
          </p:nvPr>
        </p:nvGraphicFramePr>
        <p:xfrm>
          <a:off x="225441" y="646150"/>
          <a:ext cx="5194053" cy="4154058"/>
        </p:xfrm>
        <a:graphic>
          <a:graphicData uri="http://schemas.openxmlformats.org/drawingml/2006/table">
            <a:tbl>
              <a:tblPr firstRow="1" firstCol="1" bandRow="1"/>
              <a:tblGrid>
                <a:gridCol w="2216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1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22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Solubility Rules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4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Compounds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Solubility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Exceptions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0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 Salts of alkali</a:t>
                      </a:r>
                      <a:r>
                        <a:rPr lang="en-US" sz="14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metals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(group</a:t>
                      </a:r>
                      <a:r>
                        <a:rPr lang="en-US" sz="14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1A  metals), and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ammonia (NH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Soluble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Some compounds of Li.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5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2.  Nitrates and</a:t>
                      </a:r>
                      <a:r>
                        <a:rPr lang="en-US" sz="1400" baseline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Chlorates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Soluble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Few exceptions.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4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3.  Sulfates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Soluble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Compounds of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Ag, Hg, Ba,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Sr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&amp; Ca.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4.  Chlorides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Soluble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Compounds of Ag &amp; some compounds of Hg &amp; 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Pb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73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 Carbonates, phosphates,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chromates, sulfides,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and hydroxides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Most are insoluble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Compounds of the alkali metals (group 1A metals) &amp; of ammonia (NH</a:t>
                      </a:r>
                      <a:r>
                        <a:rPr lang="en-US" sz="14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70342" y="620663"/>
            <a:ext cx="5371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Strong 	     Weak		Strong                Weak</a:t>
            </a:r>
          </a:p>
          <a:p>
            <a:r>
              <a:rPr lang="en-US" b="1" dirty="0"/>
              <a:t>  Acid            </a:t>
            </a:r>
            <a:r>
              <a:rPr lang="en-US" b="1" dirty="0" err="1"/>
              <a:t>Acid</a:t>
            </a:r>
            <a:r>
              <a:rPr lang="en-US" b="1" dirty="0"/>
              <a:t>		Base                     </a:t>
            </a:r>
            <a:r>
              <a:rPr lang="en-US" b="1" dirty="0" err="1"/>
              <a:t>Base</a:t>
            </a:r>
            <a:endParaRPr lang="en-US" b="1" dirty="0"/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	    HSO</a:t>
            </a:r>
            <a:r>
              <a:rPr lang="en-US" baseline="-25000" dirty="0"/>
              <a:t>4</a:t>
            </a:r>
            <a:r>
              <a:rPr lang="en-US" baseline="30000" dirty="0"/>
              <a:t>-	</a:t>
            </a:r>
            <a:r>
              <a:rPr lang="en-US" dirty="0"/>
              <a:t>	Ca(OH)</a:t>
            </a:r>
            <a:r>
              <a:rPr lang="en-US" baseline="-25000" dirty="0"/>
              <a:t>2</a:t>
            </a:r>
            <a:r>
              <a:rPr lang="en-US" dirty="0"/>
              <a:t>                 NH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dirty="0"/>
              <a:t>HClO</a:t>
            </a:r>
            <a:r>
              <a:rPr lang="en-US" baseline="-25000" dirty="0"/>
              <a:t>4</a:t>
            </a:r>
            <a:r>
              <a:rPr lang="en-US" dirty="0"/>
              <a:t>	   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	                  </a:t>
            </a:r>
            <a:r>
              <a:rPr lang="en-US" dirty="0" err="1"/>
              <a:t>Sr</a:t>
            </a:r>
            <a:r>
              <a:rPr lang="en-US" dirty="0"/>
              <a:t>(OH)</a:t>
            </a:r>
            <a:r>
              <a:rPr lang="en-US" baseline="-25000" dirty="0"/>
              <a:t>2</a:t>
            </a:r>
            <a:r>
              <a:rPr lang="en-US" dirty="0"/>
              <a:t>              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NH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err="1"/>
              <a:t>HCl</a:t>
            </a:r>
            <a:r>
              <a:rPr lang="en-US" dirty="0"/>
              <a:t>                HF		Ba(OH)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HNO</a:t>
            </a:r>
            <a:r>
              <a:rPr lang="en-US" baseline="-25000" dirty="0"/>
              <a:t>3</a:t>
            </a:r>
            <a:r>
              <a:rPr lang="en-US" dirty="0"/>
              <a:t>            CH</a:t>
            </a:r>
            <a:r>
              <a:rPr lang="en-US" baseline="-25000" dirty="0"/>
              <a:t>3</a:t>
            </a:r>
            <a:r>
              <a:rPr lang="en-US" dirty="0"/>
              <a:t>COOH	</a:t>
            </a:r>
            <a:r>
              <a:rPr lang="en-US" dirty="0" err="1"/>
              <a:t>NaOH</a:t>
            </a:r>
            <a:endParaRPr lang="en-US" dirty="0"/>
          </a:p>
          <a:p>
            <a:r>
              <a:rPr lang="en-US" dirty="0" err="1"/>
              <a:t>HBr</a:t>
            </a:r>
            <a:r>
              <a:rPr lang="en-US" dirty="0"/>
              <a:t>                H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	                  KOH</a:t>
            </a:r>
          </a:p>
          <a:p>
            <a:r>
              <a:rPr lang="en-US" dirty="0"/>
              <a:t>HI                   H</a:t>
            </a:r>
            <a:r>
              <a:rPr lang="en-US" baseline="-25000" dirty="0"/>
              <a:t>2</a:t>
            </a:r>
            <a:r>
              <a:rPr lang="en-US" dirty="0"/>
              <a:t>S		</a:t>
            </a:r>
            <a:r>
              <a:rPr lang="en-US" dirty="0" err="1"/>
              <a:t>RbOH</a:t>
            </a:r>
            <a:endParaRPr lang="en-US" dirty="0"/>
          </a:p>
          <a:p>
            <a:r>
              <a:rPr lang="en-US" dirty="0"/>
              <a:t>	     HCN		</a:t>
            </a:r>
            <a:r>
              <a:rPr lang="en-US" dirty="0" err="1"/>
              <a:t>CsOH</a:t>
            </a:r>
            <a:endParaRPr lang="en-US" dirty="0"/>
          </a:p>
          <a:p>
            <a:r>
              <a:rPr lang="en-US" dirty="0"/>
              <a:t>                      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06429" y="501586"/>
            <a:ext cx="5635083" cy="297759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4206" y="3802565"/>
            <a:ext cx="5968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Ionic Equation Reminders:</a:t>
            </a:r>
          </a:p>
          <a:p>
            <a:r>
              <a:rPr lang="en-US" dirty="0"/>
              <a:t>-Solids (s) and weak electrolytes do not get “broken apart” to </a:t>
            </a:r>
          </a:p>
          <a:p>
            <a:r>
              <a:rPr lang="en-US" dirty="0"/>
              <a:t>  be shown as ions in the complete ionic equation.</a:t>
            </a:r>
          </a:p>
          <a:p>
            <a:r>
              <a:rPr lang="en-US" dirty="0"/>
              <a:t>-Spectator ions are not included in net ionic equation</a:t>
            </a:r>
          </a:p>
        </p:txBody>
      </p:sp>
      <p:sp>
        <p:nvSpPr>
          <p:cNvPr id="8" name="Can 7"/>
          <p:cNvSpPr/>
          <p:nvPr/>
        </p:nvSpPr>
        <p:spPr>
          <a:xfrm>
            <a:off x="791736" y="4861932"/>
            <a:ext cx="1360449" cy="1773044"/>
          </a:xfrm>
          <a:prstGeom prst="can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Cl</a:t>
            </a:r>
            <a:r>
              <a:rPr lang="en-US" baseline="30000" dirty="0">
                <a:solidFill>
                  <a:schemeClr val="tx1"/>
                </a:solidFill>
              </a:rPr>
              <a:t>-</a:t>
            </a:r>
          </a:p>
          <a:p>
            <a:r>
              <a:rPr lang="en-US" dirty="0">
                <a:solidFill>
                  <a:schemeClr val="tx1"/>
                </a:solidFill>
              </a:rPr>
              <a:t>           OH</a:t>
            </a:r>
            <a:r>
              <a:rPr lang="en-US" baseline="30000" dirty="0">
                <a:solidFill>
                  <a:schemeClr val="tx1"/>
                </a:solidFill>
              </a:rPr>
              <a:t>- </a:t>
            </a:r>
          </a:p>
          <a:p>
            <a:r>
              <a:rPr lang="en-US" dirty="0">
                <a:solidFill>
                  <a:schemeClr val="tx1"/>
                </a:solidFill>
              </a:rPr>
              <a:t>  Cu</a:t>
            </a:r>
            <a:r>
              <a:rPr lang="en-US" baseline="30000" dirty="0">
                <a:solidFill>
                  <a:schemeClr val="tx1"/>
                </a:solidFill>
              </a:rPr>
              <a:t>2+         </a:t>
            </a:r>
            <a:r>
              <a:rPr lang="en-US" dirty="0">
                <a:solidFill>
                  <a:schemeClr val="tx1"/>
                </a:solidFill>
              </a:rPr>
              <a:t>Na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</a:p>
          <a:p>
            <a:r>
              <a:rPr lang="en-US" baseline="30000" dirty="0">
                <a:solidFill>
                  <a:schemeClr val="tx1"/>
                </a:solidFill>
              </a:rPr>
              <a:t>     </a:t>
            </a:r>
          </a:p>
          <a:p>
            <a:r>
              <a:rPr lang="en-US" baseline="30000">
                <a:solidFill>
                  <a:schemeClr val="tx1"/>
                </a:solidFill>
              </a:rPr>
              <a:t>      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8594" y="5289912"/>
            <a:ext cx="79912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        CuCl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 +  2NaOH(</a:t>
            </a:r>
            <a:r>
              <a:rPr lang="en-US" dirty="0" err="1"/>
              <a:t>aq</a:t>
            </a:r>
            <a:r>
              <a:rPr lang="en-US" dirty="0"/>
              <a:t>)  </a:t>
            </a:r>
            <a:r>
              <a:rPr lang="en-US" dirty="0">
                <a:sym typeface="Wingdings" panose="05000000000000000000" pitchFamily="2" charset="2"/>
              </a:rPr>
              <a:t>  Cu(OH)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(s)  +  2NaCl(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</a:t>
            </a:r>
            <a:r>
              <a:rPr lang="en-US" baseline="30000" dirty="0">
                <a:sym typeface="Wingdings" panose="05000000000000000000" pitchFamily="2" charset="2"/>
              </a:rPr>
              <a:t>2+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+  </a:t>
            </a:r>
            <a:r>
              <a:rPr lang="en-US" strike="sngStrike" dirty="0">
                <a:sym typeface="Wingdings" panose="05000000000000000000" pitchFamily="2" charset="2"/>
              </a:rPr>
              <a:t>2Cl</a:t>
            </a:r>
            <a:r>
              <a:rPr lang="en-US" strike="sngStrike" baseline="30000" dirty="0">
                <a:sym typeface="Wingdings" panose="05000000000000000000" pitchFamily="2" charset="2"/>
              </a:rPr>
              <a:t>-</a:t>
            </a:r>
            <a:r>
              <a:rPr lang="en-US" strike="sngStrike" dirty="0">
                <a:sym typeface="Wingdings" panose="05000000000000000000" pitchFamily="2" charset="2"/>
              </a:rPr>
              <a:t>(</a:t>
            </a:r>
            <a:r>
              <a:rPr lang="en-US" strike="sngStrike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+  </a:t>
            </a:r>
            <a:r>
              <a:rPr lang="en-US" strike="sngStrike" dirty="0">
                <a:sym typeface="Wingdings" panose="05000000000000000000" pitchFamily="2" charset="2"/>
              </a:rPr>
              <a:t>2Na</a:t>
            </a:r>
            <a:r>
              <a:rPr lang="en-US" strike="sngStrike" baseline="30000" dirty="0">
                <a:sym typeface="Wingdings" panose="05000000000000000000" pitchFamily="2" charset="2"/>
              </a:rPr>
              <a:t>+</a:t>
            </a:r>
            <a:r>
              <a:rPr lang="en-US" strike="sngStrike" dirty="0">
                <a:sym typeface="Wingdings" panose="05000000000000000000" pitchFamily="2" charset="2"/>
              </a:rPr>
              <a:t>(</a:t>
            </a:r>
            <a:r>
              <a:rPr lang="en-US" strike="sngStrike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+  2OH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  Cu(OH)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(s)  +  </a:t>
            </a:r>
            <a:r>
              <a:rPr lang="en-US" strike="sngStrike" dirty="0">
                <a:sym typeface="Wingdings" panose="05000000000000000000" pitchFamily="2" charset="2"/>
              </a:rPr>
              <a:t>2Na</a:t>
            </a:r>
            <a:r>
              <a:rPr lang="en-US" strike="sngStrike" baseline="30000" dirty="0">
                <a:sym typeface="Wingdings" panose="05000000000000000000" pitchFamily="2" charset="2"/>
              </a:rPr>
              <a:t>+</a:t>
            </a:r>
            <a:r>
              <a:rPr lang="en-US" strike="sngStrike" dirty="0">
                <a:sym typeface="Wingdings" panose="05000000000000000000" pitchFamily="2" charset="2"/>
              </a:rPr>
              <a:t>(</a:t>
            </a:r>
            <a:r>
              <a:rPr lang="en-US" strike="sngStrike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 +  </a:t>
            </a:r>
            <a:r>
              <a:rPr lang="en-US" strike="sngStrike" dirty="0">
                <a:sym typeface="Wingdings" panose="05000000000000000000" pitchFamily="2" charset="2"/>
              </a:rPr>
              <a:t>2Cl</a:t>
            </a:r>
            <a:r>
              <a:rPr lang="en-US" strike="sngStrike" baseline="30000" dirty="0">
                <a:sym typeface="Wingdings" panose="05000000000000000000" pitchFamily="2" charset="2"/>
              </a:rPr>
              <a:t>-</a:t>
            </a:r>
            <a:r>
              <a:rPr lang="en-US" strike="sngStrike" dirty="0">
                <a:sym typeface="Wingdings" panose="05000000000000000000" pitchFamily="2" charset="2"/>
              </a:rPr>
              <a:t>(</a:t>
            </a:r>
            <a:r>
              <a:rPr lang="en-US" strike="sngStrike" dirty="0" err="1">
                <a:sym typeface="Wingdings" panose="05000000000000000000" pitchFamily="2" charset="2"/>
              </a:rPr>
              <a:t>aq</a:t>
            </a:r>
            <a:r>
              <a:rPr lang="en-US" strike="sngStrike" dirty="0">
                <a:sym typeface="Wingdings" panose="05000000000000000000" pitchFamily="2" charset="2"/>
              </a:rPr>
              <a:t>)</a:t>
            </a:r>
          </a:p>
          <a:p>
            <a:endParaRPr lang="en-US" strike="sngStrike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                                          Cu</a:t>
            </a:r>
            <a:r>
              <a:rPr lang="en-US" baseline="30000" dirty="0">
                <a:sym typeface="Wingdings" panose="05000000000000000000" pitchFamily="2" charset="2"/>
              </a:rPr>
              <a:t>2+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+  2OH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aq</a:t>
            </a:r>
            <a:r>
              <a:rPr lang="en-US" dirty="0">
                <a:sym typeface="Wingdings" panose="05000000000000000000" pitchFamily="2" charset="2"/>
              </a:rPr>
              <a:t>)    Cu(OH)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dirty="0">
                <a:sym typeface="Wingdings" panose="05000000000000000000" pitchFamily="2" charset="2"/>
              </a:rPr>
              <a:t>(s) 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416536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367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5.98 a</a:t>
            </a:r>
          </a:p>
        </p:txBody>
      </p:sp>
      <p:pic>
        <p:nvPicPr>
          <p:cNvPr id="4" name="Picture 1" descr="http://www.chem.ufl.edu/~itl/2045/matter/FG05_01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r="46465"/>
          <a:stretch/>
        </p:blipFill>
        <p:spPr bwMode="auto">
          <a:xfrm>
            <a:off x="10158009" y="472447"/>
            <a:ext cx="1472016" cy="3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807790" y="3634384"/>
            <a:ext cx="21724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q =   </a:t>
            </a:r>
            <a:r>
              <a:rPr lang="en-US" altLang="en-US" sz="2400" dirty="0" err="1"/>
              <a:t>C</a:t>
            </a:r>
            <a:r>
              <a:rPr lang="en-US" altLang="en-US" sz="2400" baseline="-25000" dirty="0" err="1"/>
              <a:t>p</a:t>
            </a:r>
            <a:r>
              <a:rPr lang="en-US" altLang="en-US" sz="2400" dirty="0"/>
              <a:t> m ∆T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538838" y="4250932"/>
            <a:ext cx="26531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 = heat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400" baseline="-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specific heat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= mass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T = (</a:t>
            </a:r>
            <a:r>
              <a:rPr lang="en-US" alt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 err="1">
                <a:ea typeface="Calibri" panose="020F0502020204030204" pitchFamily="34" charset="0"/>
                <a:cs typeface="Times New Roman" panose="02020603050405020304" pitchFamily="18" charset="0"/>
              </a:rPr>
              <a:t>initial</a:t>
            </a:r>
            <a:r>
              <a:rPr lang="en-US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807790" y="3590338"/>
            <a:ext cx="2172454" cy="50571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37654" y="1301595"/>
            <a:ext cx="8463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metal                 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gained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H2O       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4179" y="1126435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134899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6.15 a, b, 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46198"/>
              </p:ext>
            </p:extLst>
          </p:nvPr>
        </p:nvGraphicFramePr>
        <p:xfrm>
          <a:off x="9441286" y="125614"/>
          <a:ext cx="2616200" cy="4949829"/>
        </p:xfrm>
        <a:graphic>
          <a:graphicData uri="http://schemas.openxmlformats.org/drawingml/2006/table">
            <a:tbl>
              <a:tblPr/>
              <a:tblGrid>
                <a:gridCol w="1771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4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tera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(T)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giga (G)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mega (M)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kilo (k)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hecto (h)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deka (da)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49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BASE UNITS</a:t>
                      </a: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meter ,  gram ,  Liter, etc.  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deci (d)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centi (c) 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-2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milli (m)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-3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micro (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-6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nano (n)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-9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pico (p)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-12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femto (f)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-15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atto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(a)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-18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552" marR="5255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" name="Picture 7" descr="http://www.cbu.edu/~seisen/Photosynthesis_files/image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r="5190"/>
          <a:stretch/>
        </p:blipFill>
        <p:spPr bwMode="auto">
          <a:xfrm>
            <a:off x="0" y="415448"/>
            <a:ext cx="9441286" cy="501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27226" y="5197201"/>
            <a:ext cx="37048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   c = </a:t>
            </a:r>
            <a:r>
              <a:rPr lang="en-US" dirty="0">
                <a:latin typeface="Symbol" panose="05050102010706020507" pitchFamily="18" charset="2"/>
              </a:rPr>
              <a:t>l n</a:t>
            </a:r>
          </a:p>
          <a:p>
            <a:endParaRPr lang="en-US" dirty="0">
              <a:latin typeface="Symbol" panose="05050102010706020507" pitchFamily="18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= speed of light = 3.0x10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m/s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wavelength--units in meters  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frequency—units are Hertz or 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43963" y="5197201"/>
            <a:ext cx="1271387" cy="3599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5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6.73 a, b, c</a:t>
            </a:r>
          </a:p>
        </p:txBody>
      </p:sp>
      <p:graphicFrame>
        <p:nvGraphicFramePr>
          <p:cNvPr id="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35651"/>
              </p:ext>
            </p:extLst>
          </p:nvPr>
        </p:nvGraphicFramePr>
        <p:xfrm>
          <a:off x="7196136" y="109537"/>
          <a:ext cx="4662489" cy="5516562"/>
        </p:xfrm>
        <a:graphic>
          <a:graphicData uri="http://schemas.openxmlformats.org/drawingml/2006/table">
            <a:tbl>
              <a:tblPr/>
              <a:tblGrid>
                <a:gridCol w="46624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16562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/>
                      </a:r>
                      <a:b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 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2s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2p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3s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3p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3d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4s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4p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4d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10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4f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5s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5p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5d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10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5f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14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6s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6p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6d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10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   7s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2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7p</a:t>
                      </a:r>
                      <a:r>
                        <a:rPr kumimoji="0" lang="en-US" altLang="en-US" sz="3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6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mericana" pitchFamily="16" charset="0"/>
                          <a:ea typeface="Microsoft YaHei" charset="-122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mericana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mericana" pitchFamily="16" charset="0"/>
                        <a:ea typeface="Microsoft YaHei" charset="-122"/>
                      </a:endParaRPr>
                    </a:p>
                  </a:txBody>
                  <a:tcPr marL="68760" marR="68760" marT="30244" marB="0" horzOverflow="overflow">
                    <a:lnL w="1872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50912" y="1652237"/>
            <a:ext cx="75438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Order from left to right:  1s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2s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2p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3s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3p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3d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</a:rPr>
              <a:t>4s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4p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4d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</a:rPr>
              <a:t>4f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14</a:t>
            </a:r>
            <a:r>
              <a:rPr lang="en-US" altLang="en-US" sz="2800" dirty="0">
                <a:latin typeface="Times New Roman" panose="02020603050405020304" pitchFamily="18" charset="0"/>
              </a:rPr>
              <a:t>…..</a:t>
            </a:r>
            <a:r>
              <a:rPr lang="en-US" altLang="en-US" sz="2800" b="1" dirty="0">
                <a:latin typeface="Times New Roman" panose="02020603050405020304" pitchFamily="18" charset="0"/>
              </a:rPr>
              <a:t>NO!!!!!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                                            INCORRECT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8936" y="3624386"/>
            <a:ext cx="8001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Order following diagonal arrows: 1s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2s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2p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3s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3p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4s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3d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</a:rPr>
              <a:t>4p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5s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4d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10</a:t>
            </a:r>
            <a:r>
              <a:rPr lang="en-US" altLang="en-US" sz="2800" dirty="0">
                <a:latin typeface="Times New Roman" panose="02020603050405020304" pitchFamily="18" charset="0"/>
              </a:rPr>
              <a:t>5p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…..</a:t>
            </a:r>
            <a:r>
              <a:rPr lang="en-US" altLang="en-US" sz="2800" b="1" dirty="0">
                <a:latin typeface="Times New Roman" panose="02020603050405020304" pitchFamily="18" charset="0"/>
              </a:rPr>
              <a:t>YES!!!!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                                                  CORRECT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43800" y="505392"/>
            <a:ext cx="671513" cy="63760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43800" y="1072131"/>
            <a:ext cx="792957" cy="74238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665244" y="1159952"/>
            <a:ext cx="1335881" cy="129216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61672" y="1902334"/>
            <a:ext cx="1468041" cy="1339738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654528" y="1902334"/>
            <a:ext cx="2189560" cy="202378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65244" y="2469073"/>
            <a:ext cx="2346126" cy="209464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724180" y="2556895"/>
            <a:ext cx="3077170" cy="274920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395692" y="3194503"/>
            <a:ext cx="2452986" cy="2194265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1475" y="5815013"/>
            <a:ext cx="5714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           </a:t>
            </a:r>
            <a:r>
              <a:rPr lang="en-US" b="1" dirty="0" err="1"/>
              <a:t>Aufbau</a:t>
            </a:r>
            <a:r>
              <a:rPr lang="en-US" b="1" dirty="0"/>
              <a:t> Principle</a:t>
            </a:r>
            <a:r>
              <a:rPr lang="en-US" dirty="0"/>
              <a:t>…order of the arrows</a:t>
            </a:r>
          </a:p>
          <a:p>
            <a:r>
              <a:rPr lang="en-US" b="1" dirty="0"/>
              <a:t>Pauli Exclusion Principle</a:t>
            </a:r>
            <a:r>
              <a:rPr lang="en-US" dirty="0"/>
              <a:t>…e’s have opposite spins in orbitals</a:t>
            </a:r>
          </a:p>
          <a:p>
            <a:r>
              <a:rPr lang="en-US" b="1" dirty="0"/>
              <a:t>                      Hund’s Rule</a:t>
            </a:r>
            <a:r>
              <a:rPr lang="en-US" dirty="0"/>
              <a:t>…fill only 1 e per orbital at a time</a:t>
            </a:r>
          </a:p>
        </p:txBody>
      </p:sp>
    </p:spTree>
    <p:extLst>
      <p:ext uri="{BB962C8B-B14F-4D97-AF65-F5344CB8AC3E}">
        <p14:creationId xmlns:p14="http://schemas.microsoft.com/office/powerpoint/2010/main" val="3327653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7.45 a-e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t="5359" r="11662" b="13000"/>
          <a:stretch/>
        </p:blipFill>
        <p:spPr>
          <a:xfrm>
            <a:off x="0" y="755373"/>
            <a:ext cx="8864983" cy="57300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86242" y="107485"/>
            <a:ext cx="2986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Arrows indicate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trend</a:t>
            </a:r>
          </a:p>
        </p:txBody>
      </p:sp>
    </p:spTree>
    <p:extLst>
      <p:ext uri="{BB962C8B-B14F-4D97-AF65-F5344CB8AC3E}">
        <p14:creationId xmlns:p14="http://schemas.microsoft.com/office/powerpoint/2010/main" val="282096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7.48 a , b </a:t>
            </a:r>
          </a:p>
        </p:txBody>
      </p:sp>
      <p:graphicFrame>
        <p:nvGraphicFramePr>
          <p:cNvPr id="3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45550"/>
              </p:ext>
            </p:extLst>
          </p:nvPr>
        </p:nvGraphicFramePr>
        <p:xfrm>
          <a:off x="203499" y="860903"/>
          <a:ext cx="8040533" cy="5182710"/>
        </p:xfrm>
        <a:graphic>
          <a:graphicData uri="http://schemas.openxmlformats.org/drawingml/2006/table">
            <a:tbl>
              <a:tblPr/>
              <a:tblGrid>
                <a:gridCol w="8040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8271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Calibri" pitchFamily="32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Electron configuration for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Sc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:     1s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2p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3p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4s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3d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                 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Noble-Gas Configuration for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Sc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:    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[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Ar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] 4s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3d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1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      Configuration for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Sc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1+ 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:       1s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2p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3p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6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4s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1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3d</a:t>
                      </a: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  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en-US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     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ea typeface="Microsoft YaHei" charset="-122"/>
                      </a:endParaRPr>
                    </a:p>
                  </a:txBody>
                  <a:tcPr marL="68760" marR="68760" marT="30221" marB="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22499" y="1103791"/>
            <a:ext cx="824948" cy="115956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21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  </a:t>
            </a:r>
            <a:r>
              <a:rPr lang="en-US" altLang="en-US" sz="1800" dirty="0" err="1">
                <a:latin typeface="Times New Roman" panose="02020603050405020304" pitchFamily="18" charset="0"/>
              </a:rPr>
              <a:t>Sc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44.95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" r="5417"/>
          <a:stretch/>
        </p:blipFill>
        <p:spPr bwMode="auto">
          <a:xfrm>
            <a:off x="8418979" y="4724400"/>
            <a:ext cx="3595836" cy="20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1600200" y="3962400"/>
            <a:ext cx="1447800" cy="1447800"/>
          </a:xfrm>
          <a:prstGeom prst="ellipse">
            <a:avLst/>
          </a:prstGeom>
          <a:solidFill>
            <a:srgbClr val="FFFFFF"/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905000" y="4267200"/>
            <a:ext cx="838200" cy="838200"/>
          </a:xfrm>
          <a:prstGeom prst="ellipse">
            <a:avLst/>
          </a:prstGeom>
          <a:solidFill>
            <a:srgbClr val="FFFFFF"/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2209800" y="4572000"/>
            <a:ext cx="247650" cy="276225"/>
          </a:xfrm>
          <a:prstGeom prst="ellipse">
            <a:avLst/>
          </a:prstGeom>
          <a:solidFill>
            <a:srgbClr val="FFFFFF"/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2667000" y="4111625"/>
            <a:ext cx="1504950" cy="373063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 flipV="1">
            <a:off x="2819400" y="3197225"/>
            <a:ext cx="1524000" cy="906463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2438400" y="4786313"/>
            <a:ext cx="1752600" cy="166687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343400" y="4953000"/>
            <a:ext cx="1143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/>
              <a:t>1s</a:t>
            </a:r>
            <a:r>
              <a:rPr lang="en-US" altLang="en-US" sz="2800" baseline="30000"/>
              <a:t>2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91000" y="3886200"/>
            <a:ext cx="13017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2s</a:t>
            </a:r>
            <a:r>
              <a:rPr lang="en-US" altLang="en-US" sz="2800" baseline="30000">
                <a:latin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2p</a:t>
            </a:r>
            <a:r>
              <a:rPr lang="en-US" altLang="en-US" sz="2800" baseline="30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343400" y="2819400"/>
            <a:ext cx="19875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3p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6</a:t>
            </a:r>
            <a:r>
              <a:rPr lang="en-US" altLang="en-US" sz="2800" dirty="0">
                <a:latin typeface="Times New Roman" panose="02020603050405020304" pitchFamily="18" charset="0"/>
              </a:rPr>
              <a:t>3d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276350" y="3617913"/>
            <a:ext cx="2076450" cy="2089150"/>
          </a:xfrm>
          <a:prstGeom prst="ellipse">
            <a:avLst/>
          </a:prstGeom>
          <a:solidFill>
            <a:srgbClr val="FFFFFF">
              <a:alpha val="0"/>
            </a:srgbClr>
          </a:solidFill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 flipV="1">
            <a:off x="2410075" y="2935288"/>
            <a:ext cx="637925" cy="681830"/>
          </a:xfrm>
          <a:prstGeom prst="line">
            <a:avLst/>
          </a:prstGeom>
          <a:noFill/>
          <a:ln w="38160" cap="sq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07048" y="2450682"/>
            <a:ext cx="1096156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4s</a:t>
            </a:r>
            <a:r>
              <a:rPr lang="en-US" altLang="en-US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18979" y="76073"/>
            <a:ext cx="382188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e’s get removed from the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outermost energy level 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regardless of the order of the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*Question 7.48 refers to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determining which ions have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configuration that matches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of one of the noble gas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1248" y="2888585"/>
            <a:ext cx="19378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n=4 is the highest</a:t>
            </a:r>
          </a:p>
          <a:p>
            <a:r>
              <a:rPr lang="en-US" dirty="0"/>
              <a:t>energy level, </a:t>
            </a:r>
          </a:p>
          <a:p>
            <a:r>
              <a:rPr lang="en-US" dirty="0"/>
              <a:t>therefore the 4s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r>
              <a:rPr lang="en-US" dirty="0"/>
              <a:t>electron is the one</a:t>
            </a:r>
          </a:p>
          <a:p>
            <a:r>
              <a:rPr lang="en-US" dirty="0"/>
              <a:t>that gets removed</a:t>
            </a:r>
          </a:p>
          <a:p>
            <a:r>
              <a:rPr lang="en-US" dirty="0"/>
              <a:t>To form </a:t>
            </a:r>
            <a:r>
              <a:rPr lang="en-US" dirty="0" err="1"/>
              <a:t>Sc</a:t>
            </a:r>
            <a:r>
              <a:rPr lang="en-US" baseline="30000" dirty="0"/>
              <a:t>+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906753" y="2406700"/>
            <a:ext cx="0" cy="4414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62502" y="2819400"/>
            <a:ext cx="2006584" cy="18235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547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8.88 a  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780" y="3949580"/>
            <a:ext cx="564449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000" b="1" dirty="0">
                <a:latin typeface="Times New Roman" panose="02020603050405020304" pitchFamily="18" charset="0"/>
              </a:rPr>
              <a:t>Calculating Formal Charge </a:t>
            </a:r>
            <a:endParaRPr lang="en-US" altLang="en-US" sz="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latin typeface="Times New Roman" panose="02020603050405020304" pitchFamily="18" charset="0"/>
              </a:rPr>
              <a:t> </a:t>
            </a:r>
            <a:endParaRPr lang="en-US" altLang="en-US" sz="20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              C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Times New Roman" panose="02020603050405020304" pitchFamily="18" charset="0"/>
              </a:rPr>
              <a:t> = X – (Y + Z/2)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X = </a:t>
            </a:r>
            <a:r>
              <a:rPr lang="en-US" altLang="en-US" sz="2000" dirty="0">
                <a:latin typeface="Times New Roman" panose="02020603050405020304" pitchFamily="18" charset="0"/>
              </a:rPr>
              <a:t>the number of valence e’s in the free atom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Y = </a:t>
            </a:r>
            <a:r>
              <a:rPr lang="en-US" altLang="en-US" sz="2000" dirty="0">
                <a:latin typeface="Times New Roman" panose="02020603050405020304" pitchFamily="18" charset="0"/>
              </a:rPr>
              <a:t>the number of unshared e’s owned by the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  atom in the Lewis structure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</a:rPr>
              <a:t>Z = </a:t>
            </a:r>
            <a:r>
              <a:rPr lang="en-US" altLang="en-US" sz="2000" dirty="0">
                <a:latin typeface="Times New Roman" panose="02020603050405020304" pitchFamily="18" charset="0"/>
              </a:rPr>
              <a:t>the number of e’s that the atom shares with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  other atoms it is bonded to in the Lewis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1579" y="4455913"/>
            <a:ext cx="2943225" cy="44469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" descr="http://zenstoves.net/Basics/Me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41"/>
          <a:stretch>
            <a:fillRect/>
          </a:stretch>
        </p:blipFill>
        <p:spPr bwMode="auto">
          <a:xfrm>
            <a:off x="7572375" y="1778794"/>
            <a:ext cx="213042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743951" y="1844358"/>
            <a:ext cx="590550" cy="533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..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>
            <a:off x="8637587" y="2681526"/>
            <a:ext cx="533400" cy="5334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15138" y="3932992"/>
            <a:ext cx="5243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dirty="0"/>
              <a:t>For C:  X=4, Y=0, Z=8                  C</a:t>
            </a:r>
            <a:r>
              <a:rPr lang="es-ES" altLang="en-US" baseline="-25000" dirty="0"/>
              <a:t>f</a:t>
            </a:r>
            <a:r>
              <a:rPr lang="es-ES" altLang="en-US" dirty="0"/>
              <a:t> = 4 – (0 + 8/2) = 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15138" y="4421426"/>
            <a:ext cx="5376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n-US" dirty="0"/>
              <a:t>For O:  X = 6, Y = 4, Z = 4            </a:t>
            </a:r>
            <a:r>
              <a:rPr lang="en-US" altLang="en-US" dirty="0"/>
              <a:t>C</a:t>
            </a:r>
            <a:r>
              <a:rPr lang="en-US" altLang="en-US" baseline="-25000" dirty="0"/>
              <a:t>f</a:t>
            </a:r>
            <a:r>
              <a:rPr lang="en-US" altLang="en-US" dirty="0"/>
              <a:t> = 6 – (4 + 4/2) = 0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15138" y="3932992"/>
            <a:ext cx="494347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15138" y="4421427"/>
            <a:ext cx="4943475" cy="36933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672263" y="1628775"/>
            <a:ext cx="5247481" cy="33816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780" y="721194"/>
            <a:ext cx="581441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Lewis Structures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-Determine number of valence e’s.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-Form skeleton structure.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-All elements should have 8 e’s except for Hydrogen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…form double or triple bonds if necessary to help all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atoms except H get 8 e’s. </a:t>
            </a:r>
          </a:p>
        </p:txBody>
      </p:sp>
    </p:spTree>
    <p:extLst>
      <p:ext uri="{BB962C8B-B14F-4D97-AF65-F5344CB8AC3E}">
        <p14:creationId xmlns:p14="http://schemas.microsoft.com/office/powerpoint/2010/main" val="2641814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9"/>
          <p:cNvSpPr>
            <a:spLocks noChangeArrowheads="1"/>
          </p:cNvSpPr>
          <p:nvPr/>
        </p:nvSpPr>
        <p:spPr bwMode="auto">
          <a:xfrm>
            <a:off x="349250" y="813018"/>
            <a:ext cx="53721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0000FF"/>
                </a:solidFill>
              </a:rPr>
              <a:t>Sigma Bonds (</a:t>
            </a:r>
            <a:r>
              <a:rPr lang="en-US" altLang="en-US" sz="2800" u="sng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u="sng" dirty="0">
                <a:solidFill>
                  <a:srgbClr val="0000FF"/>
                </a:solidFill>
              </a:rPr>
              <a:t>) &amp; Pi Bonds (</a:t>
            </a:r>
            <a:r>
              <a:rPr lang="en-US" altLang="en-US" sz="2800" u="sng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800" u="sng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*All single bonds are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endParaRPr lang="en-US" altLang="en-US" sz="28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*In multiple bonds, one bond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  is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800" dirty="0">
                <a:solidFill>
                  <a:srgbClr val="0000FF"/>
                </a:solidFill>
              </a:rPr>
              <a:t> &amp; all others are </a:t>
            </a:r>
            <a:r>
              <a:rPr lang="en-US" altLang="en-US" sz="2800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altLang="en-US" sz="2800" dirty="0">
                <a:solidFill>
                  <a:srgbClr val="0000FF"/>
                </a:solidFill>
              </a:rPr>
              <a:t> .</a:t>
            </a:r>
            <a:endParaRPr lang="en-US" altLang="en-US" sz="2800" dirty="0">
              <a:solidFill>
                <a:srgbClr val="0000FF"/>
              </a:solidFill>
              <a:latin typeface="Symbol" panose="05050102010706020507" pitchFamily="18" charset="2"/>
            </a:endParaRPr>
          </a:p>
        </p:txBody>
      </p:sp>
      <p:pic>
        <p:nvPicPr>
          <p:cNvPr id="16387" name="Picture 16" descr="http://www.chemeddl.org/alfresco/d/d/workspace/SpacesStore/2bf764b4-9370-4850-82a4-1f3dc4c21e93/so3_2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2279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867400" y="4191000"/>
            <a:ext cx="1905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4426" y="3276600"/>
            <a:ext cx="307975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51301" y="3886200"/>
            <a:ext cx="307975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4018" y="4800600"/>
            <a:ext cx="510076" cy="52322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1022" y="4769822"/>
            <a:ext cx="510076" cy="52322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27024" y="2557790"/>
            <a:ext cx="510076" cy="52322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09800" y="4800601"/>
            <a:ext cx="481222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</a:rPr>
              <a:t> </a:t>
            </a:r>
          </a:p>
        </p:txBody>
      </p:sp>
      <p:cxnSp>
        <p:nvCxnSpPr>
          <p:cNvPr id="13" name="Curved Connector 12"/>
          <p:cNvCxnSpPr>
            <a:stCxn id="11" idx="0"/>
          </p:cNvCxnSpPr>
          <p:nvPr/>
        </p:nvCxnSpPr>
        <p:spPr>
          <a:xfrm rot="5400000" flipH="1" flipV="1">
            <a:off x="2368550" y="3968750"/>
            <a:ext cx="914400" cy="749300"/>
          </a:xfrm>
          <a:prstGeom prst="curvedConnector3">
            <a:avLst>
              <a:gd name="adj1" fmla="val 19078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0"/>
          </p:cNvCxnSpPr>
          <p:nvPr/>
        </p:nvCxnSpPr>
        <p:spPr>
          <a:xfrm flipV="1">
            <a:off x="2946400" y="4343400"/>
            <a:ext cx="177800" cy="4270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205289" y="4343400"/>
            <a:ext cx="153987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808413" y="3081338"/>
            <a:ext cx="730250" cy="4238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-17828"/>
            <a:ext cx="2906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9.79  b, c </a:t>
            </a:r>
          </a:p>
        </p:txBody>
      </p:sp>
    </p:spTree>
    <p:extLst>
      <p:ext uri="{BB962C8B-B14F-4D97-AF65-F5344CB8AC3E}">
        <p14:creationId xmlns:p14="http://schemas.microsoft.com/office/powerpoint/2010/main" val="415440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86429" y="505392"/>
            <a:ext cx="465704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latin typeface="Times New Roman" panose="02020603050405020304" pitchFamily="18" charset="0"/>
              </a:rPr>
              <a:t>Density of common substances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u="sng" dirty="0">
              <a:latin typeface="Times New Roman" panose="02020603050405020304" pitchFamily="18" charset="0"/>
            </a:endParaRPr>
          </a:p>
        </p:txBody>
      </p:sp>
      <p:pic>
        <p:nvPicPr>
          <p:cNvPr id="4099" name="Picture 2" descr="http://www.stevespanglerscience.com/uploads/images/experiments/layered_liqu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898" y="243782"/>
            <a:ext cx="1801513" cy="410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58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896377"/>
              </p:ext>
            </p:extLst>
          </p:nvPr>
        </p:nvGraphicFramePr>
        <p:xfrm>
          <a:off x="3006998" y="1561642"/>
          <a:ext cx="7200900" cy="4854576"/>
        </p:xfrm>
        <a:graphic>
          <a:graphicData uri="http://schemas.openxmlformats.org/drawingml/2006/table">
            <a:tbl>
              <a:tblPr/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54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Air = 0.0013 g/mL      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0.0029 g/mL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28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= 0.00089 g/mL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Water = 0.998 g/mL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                                        Alcohol = 0.791 g/mL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                                              Milk = 1.031 g/mL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Ice = 0.92 g/cm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Sugar = 1.59 g/cm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Diamond = 3.26 g/cm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Copper = 8.92 g/cm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Lead = 11.35 g/cm</a:t>
                      </a:r>
                      <a:r>
                        <a:rPr kumimoji="0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7828"/>
            <a:ext cx="213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1.67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843946"/>
            <a:ext cx="29864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dense substances rise to float above more dense substances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...usually.  Ice floats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water which is an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exception to what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would normally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since most solids usually sink in their liquid.</a:t>
            </a:r>
          </a:p>
        </p:txBody>
      </p:sp>
    </p:spTree>
    <p:extLst>
      <p:ext uri="{BB962C8B-B14F-4D97-AF65-F5344CB8AC3E}">
        <p14:creationId xmlns:p14="http://schemas.microsoft.com/office/powerpoint/2010/main" val="357350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7828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10.91 &amp; 10.93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066" t="5329"/>
          <a:stretch/>
        </p:blipFill>
        <p:spPr>
          <a:xfrm>
            <a:off x="442912" y="642937"/>
            <a:ext cx="11427741" cy="4314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912" y="5543550"/>
            <a:ext cx="599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units are consistent for all variables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49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7162800" y="-10646"/>
            <a:ext cx="350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  Triple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         Critical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Critical Temperature (t</a:t>
            </a:r>
            <a:r>
              <a:rPr lang="en-US" altLang="en-US" sz="2400" baseline="-25000">
                <a:latin typeface="Arial" panose="020B0604020202020204" pitchFamily="34" charset="0"/>
              </a:rPr>
              <a:t>c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Critical Pressure (p</a:t>
            </a:r>
            <a:r>
              <a:rPr lang="en-US" altLang="en-US" sz="2400" baseline="-25000">
                <a:latin typeface="Arial" panose="020B0604020202020204" pitchFamily="34" charset="0"/>
              </a:rPr>
              <a:t>c</a:t>
            </a:r>
            <a:r>
              <a:rPr lang="en-US" altLang="en-US" sz="24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       Supercritical State</a:t>
            </a:r>
            <a:endParaRPr lang="en-US" altLang="en-US" sz="2400"/>
          </a:p>
        </p:txBody>
      </p:sp>
      <p:pic>
        <p:nvPicPr>
          <p:cNvPr id="5123" name="irc_mi" descr="http://cimg1.ck12.org/datastreams/f-d%3A83df9b0b2907003ebd900020d4282fa2e4723e99d8f77ea2c41b7a96%2BIMAGE%2BIMAGE.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7700"/>
            <a:ext cx="61722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Oval 8"/>
          <p:cNvSpPr>
            <a:spLocks noChangeArrowheads="1"/>
          </p:cNvSpPr>
          <p:nvPr/>
        </p:nvSpPr>
        <p:spPr bwMode="auto">
          <a:xfrm>
            <a:off x="2971800" y="251460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5" name="Oval 9"/>
          <p:cNvSpPr>
            <a:spLocks noChangeArrowheads="1"/>
          </p:cNvSpPr>
          <p:nvPr/>
        </p:nvSpPr>
        <p:spPr bwMode="auto">
          <a:xfrm>
            <a:off x="5334000" y="419100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7010400" y="251460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3352800" y="449580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8" name="Oval 12"/>
          <p:cNvSpPr>
            <a:spLocks noChangeArrowheads="1"/>
          </p:cNvSpPr>
          <p:nvPr/>
        </p:nvSpPr>
        <p:spPr bwMode="auto">
          <a:xfrm>
            <a:off x="3505200" y="5334000"/>
            <a:ext cx="3048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2590801" y="4800601"/>
            <a:ext cx="77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solid</a:t>
            </a:r>
          </a:p>
        </p:txBody>
      </p:sp>
      <p:sp>
        <p:nvSpPr>
          <p:cNvPr id="5130" name="Text Box 14"/>
          <p:cNvSpPr txBox="1">
            <a:spLocks noChangeArrowheads="1"/>
          </p:cNvSpPr>
          <p:nvPr/>
        </p:nvSpPr>
        <p:spPr bwMode="auto">
          <a:xfrm>
            <a:off x="4495800" y="3124201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liquid</a:t>
            </a: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5715000" y="5334001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gas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7828"/>
            <a:ext cx="2803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11.56 a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43150" y="3157359"/>
            <a:ext cx="26497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BP and FP 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 at 1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9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mts.net/%7Ealou/Chemistry%2011/images/lesson%203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014413"/>
            <a:ext cx="4681754" cy="584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17828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13.24 a  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3401" y="754877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Value   =  grams of solute per 100 g of 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at 20°C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*Temp must be specified.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*Pressure must be specified for gases.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*20°C is room temperature. </a:t>
            </a:r>
          </a:p>
        </p:txBody>
      </p:sp>
    </p:spTree>
    <p:extLst>
      <p:ext uri="{BB962C8B-B14F-4D97-AF65-F5344CB8AC3E}">
        <p14:creationId xmlns:p14="http://schemas.microsoft.com/office/powerpoint/2010/main" val="2873497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13.89 a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b="3961"/>
          <a:stretch/>
        </p:blipFill>
        <p:spPr>
          <a:xfrm>
            <a:off x="1408398" y="657792"/>
            <a:ext cx="9144000" cy="6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5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13.69 a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206" y="881361"/>
            <a:ext cx="773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 of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 Elevation &amp; FP Depression Constants for Solvents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862297" y="2026650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∆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altLang="en-US" sz="2400" i="1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sz="2400" i="1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en-US" altLang="en-US" sz="2400" i="1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9862297" y="3147062"/>
            <a:ext cx="1526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∆T</a:t>
            </a:r>
            <a:r>
              <a:rPr lang="en-US" altLang="en-US" sz="2400" i="1" baseline="-25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alt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</a:t>
            </a:r>
            <a:r>
              <a:rPr lang="en-US" alt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en-US" altLang="en-US" sz="2400" i="1" baseline="-25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altLang="en-US" sz="24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8461237" y="505392"/>
            <a:ext cx="37307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# moles solute</a:t>
            </a:r>
            <a:endParaRPr lang="en-US" alt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Molality(</a:t>
            </a:r>
            <a:r>
              <a:rPr lang="en-US" alt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=  ----------------------</a:t>
            </a:r>
            <a:endParaRPr lang="en-US" alt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# kg of solvent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8382411" y="367070"/>
            <a:ext cx="3704814" cy="12650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15487" y="1770399"/>
            <a:ext cx="2043113" cy="10014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15487" y="2910188"/>
            <a:ext cx="2043113" cy="100146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61237" y="4874154"/>
            <a:ext cx="36936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to choose the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value for the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</a:p>
          <a:p>
            <a:r>
              <a:rPr lang="en-US" sz="2400" u="sng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not the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47379"/>
          <a:stretch/>
        </p:blipFill>
        <p:spPr>
          <a:xfrm>
            <a:off x="0" y="2483553"/>
            <a:ext cx="9144000" cy="225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14.7   </a:t>
            </a:r>
          </a:p>
        </p:txBody>
      </p:sp>
      <p:pic>
        <p:nvPicPr>
          <p:cNvPr id="4" name="irc_mi" descr="http://ths.sps.lane.edu/chemweb/unit11/problems/rxnrate/Potential%20Energy%20Diagram%2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78" y="858643"/>
            <a:ext cx="4962293" cy="496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56303" y="1299788"/>
            <a:ext cx="683569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E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 = (point E – point A) = (45-20) = </a:t>
            </a:r>
            <a:r>
              <a:rPr lang="en-US" altLang="en-US" sz="2400" b="1" dirty="0">
                <a:solidFill>
                  <a:srgbClr val="FF0000"/>
                </a:solidFill>
              </a:rPr>
              <a:t>25 kJ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</a:rPr>
              <a:t>E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2400" dirty="0">
                <a:solidFill>
                  <a:srgbClr val="FF0000"/>
                </a:solidFill>
              </a:rPr>
              <a:t>’ = (point E – point D) = (45-35) = </a:t>
            </a:r>
            <a:r>
              <a:rPr lang="en-US" altLang="en-US" sz="2400" b="1" dirty="0">
                <a:solidFill>
                  <a:srgbClr val="FF0000"/>
                </a:solidFill>
              </a:rPr>
              <a:t>10 kJ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∆</a:t>
            </a:r>
            <a:r>
              <a:rPr lang="en-US" altLang="en-US" sz="2400" dirty="0" err="1">
                <a:solidFill>
                  <a:srgbClr val="FF0000"/>
                </a:solidFill>
              </a:rPr>
              <a:t>E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forward</a:t>
            </a:r>
            <a:r>
              <a:rPr lang="en-US" altLang="en-US" sz="2400" dirty="0">
                <a:solidFill>
                  <a:srgbClr val="FF0000"/>
                </a:solidFill>
              </a:rPr>
              <a:t> = (product – reactant) = (35-20) = </a:t>
            </a:r>
            <a:r>
              <a:rPr lang="en-US" altLang="en-US" sz="2400" b="1" dirty="0">
                <a:solidFill>
                  <a:srgbClr val="FF0000"/>
                </a:solidFill>
              </a:rPr>
              <a:t>15 kJ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∆</a:t>
            </a:r>
            <a:r>
              <a:rPr lang="en-US" altLang="en-US" sz="2400" dirty="0" err="1">
                <a:solidFill>
                  <a:srgbClr val="FF0000"/>
                </a:solidFill>
              </a:rPr>
              <a:t>E</a:t>
            </a:r>
            <a:r>
              <a:rPr lang="en-US" altLang="en-US" sz="2400" baseline="-25000" dirty="0" err="1">
                <a:solidFill>
                  <a:srgbClr val="FF0000"/>
                </a:solidFill>
              </a:rPr>
              <a:t>reverse</a:t>
            </a:r>
            <a:r>
              <a:rPr lang="en-US" altLang="en-US" sz="2400" dirty="0">
                <a:solidFill>
                  <a:srgbClr val="FF0000"/>
                </a:solidFill>
              </a:rPr>
              <a:t> = (product – reactant) = (20-35) = </a:t>
            </a:r>
            <a:r>
              <a:rPr lang="en-US" altLang="en-US" sz="2400" b="1" dirty="0">
                <a:solidFill>
                  <a:srgbClr val="FF0000"/>
                </a:solidFill>
              </a:rPr>
              <a:t>-15 kJ</a:t>
            </a:r>
          </a:p>
          <a:p>
            <a:pPr eaLnBrk="1" hangingPunct="1"/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b="1" u="sng" dirty="0">
                <a:solidFill>
                  <a:srgbClr val="FF0000"/>
                </a:solidFill>
              </a:rPr>
              <a:t>for forward reaction                   for reverse reaction  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A = reactant			A = product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B = activation energy(</a:t>
            </a:r>
            <a:r>
              <a:rPr lang="en-US" altLang="en-US" sz="2000" b="1" dirty="0" err="1">
                <a:solidFill>
                  <a:srgbClr val="FF0000"/>
                </a:solidFill>
              </a:rPr>
              <a:t>E</a:t>
            </a:r>
            <a:r>
              <a:rPr lang="en-US" altLang="en-US" sz="2000" b="1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)	B = n/a…but E-D is </a:t>
            </a:r>
            <a:r>
              <a:rPr lang="en-US" altLang="en-US" sz="2000" b="1" dirty="0" err="1">
                <a:solidFill>
                  <a:srgbClr val="FF0000"/>
                </a:solidFill>
              </a:rPr>
              <a:t>E</a:t>
            </a:r>
            <a:r>
              <a:rPr lang="en-US" altLang="en-US" sz="2000" b="1" baseline="-25000" dirty="0" err="1">
                <a:solidFill>
                  <a:srgbClr val="FF0000"/>
                </a:solidFill>
              </a:rPr>
              <a:t>a</a:t>
            </a:r>
            <a:r>
              <a:rPr lang="en-US" altLang="en-US" sz="2000" b="1" dirty="0">
                <a:solidFill>
                  <a:srgbClr val="FF0000"/>
                </a:solidFill>
              </a:rPr>
              <a:t>’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C = ∆E</a:t>
            </a:r>
            <a:r>
              <a:rPr lang="en-US" altLang="en-US" sz="2000" b="1" baseline="-25000" dirty="0">
                <a:solidFill>
                  <a:srgbClr val="FF0000"/>
                </a:solidFill>
              </a:rPr>
              <a:t>(product-reactant)</a:t>
            </a:r>
            <a:r>
              <a:rPr lang="en-US" altLang="en-US" sz="2000" b="1" dirty="0">
                <a:solidFill>
                  <a:srgbClr val="FF0000"/>
                </a:solidFill>
              </a:rPr>
              <a:t>		C = ∆E</a:t>
            </a:r>
            <a:r>
              <a:rPr lang="en-US" altLang="en-US" sz="2000" b="1" baseline="-25000" dirty="0">
                <a:solidFill>
                  <a:srgbClr val="FF0000"/>
                </a:solidFill>
              </a:rPr>
              <a:t>(product-reactant)</a:t>
            </a:r>
            <a:endParaRPr lang="en-US" altLang="en-US" sz="20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D = product			D = reactant</a:t>
            </a:r>
          </a:p>
          <a:p>
            <a:pPr eaLnBrk="1" hangingPunct="1"/>
            <a:r>
              <a:rPr lang="en-US" altLang="en-US" sz="2000" b="1" dirty="0">
                <a:solidFill>
                  <a:srgbClr val="FF0000"/>
                </a:solidFill>
              </a:rPr>
              <a:t>E = activated complex		E = activated complex</a:t>
            </a:r>
          </a:p>
        </p:txBody>
      </p:sp>
      <p:sp>
        <p:nvSpPr>
          <p:cNvPr id="6" name="Oval 5"/>
          <p:cNvSpPr/>
          <p:nvPr/>
        </p:nvSpPr>
        <p:spPr>
          <a:xfrm>
            <a:off x="9973834" y="1299788"/>
            <a:ext cx="1254513" cy="522218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997067" y="2029523"/>
            <a:ext cx="1254513" cy="522218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937487" y="2695269"/>
            <a:ext cx="1254513" cy="522218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82659" y="3485502"/>
            <a:ext cx="1254513" cy="522218"/>
          </a:xfrm>
          <a:prstGeom prst="ellipse">
            <a:avLst/>
          </a:prstGeom>
          <a:solidFill>
            <a:schemeClr val="tx1">
              <a:alpha val="0"/>
            </a:schemeClr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98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08"/>
          <a:stretch/>
        </p:blipFill>
        <p:spPr bwMode="auto">
          <a:xfrm>
            <a:off x="1164217" y="2042477"/>
            <a:ext cx="3211550" cy="188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7828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15.14 a, b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5393" y="1193181"/>
            <a:ext cx="26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 of Mass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6624" y="1193181"/>
            <a:ext cx="572464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Hints: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*only substances having physical states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of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(g) can be included in the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equilibrium expression.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*homogeneous equilibria means all physical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states in the equation are the same…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heterogeneous means the states vary</a:t>
            </a:r>
          </a:p>
        </p:txBody>
      </p:sp>
      <p:pic>
        <p:nvPicPr>
          <p:cNvPr id="2053" name="Picture 5" descr="http://butane.chem.uiuc.edu/cyerkes/chem102aefa07/lecture_notes_102/Lecture%2020-102_files/image03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70"/>
          <a:stretch/>
        </p:blipFill>
        <p:spPr bwMode="auto">
          <a:xfrm>
            <a:off x="7370414" y="4371278"/>
            <a:ext cx="3099741" cy="13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8293" y="4069360"/>
            <a:ext cx="138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204023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4219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16.39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row only) 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925552" y="2527620"/>
            <a:ext cx="356059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                pH = -log[H</a:t>
            </a:r>
            <a:r>
              <a:rPr lang="en-US" altLang="en-US" sz="2400" baseline="-25000" dirty="0">
                <a:latin typeface="Times New Roman" pitchFamily="18" charset="0"/>
              </a:rPr>
              <a:t>3</a:t>
            </a:r>
            <a:r>
              <a:rPr lang="en-US" altLang="en-US" sz="2400" dirty="0">
                <a:latin typeface="Times New Roman" pitchFamily="18" charset="0"/>
              </a:rPr>
              <a:t>O</a:t>
            </a:r>
            <a:r>
              <a:rPr lang="en-US" altLang="en-US" sz="2400" baseline="30000" dirty="0">
                <a:latin typeface="Times New Roman" pitchFamily="18" charset="0"/>
              </a:rPr>
              <a:t>+</a:t>
            </a:r>
            <a:r>
              <a:rPr lang="en-US" altLang="en-US" sz="2400" dirty="0">
                <a:latin typeface="Times New Roman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             pOH = -log[OH</a:t>
            </a:r>
            <a:r>
              <a:rPr lang="en-US" altLang="en-US" sz="2400" baseline="30000" dirty="0">
                <a:latin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pH   +   pOH  =  14.0</a:t>
            </a:r>
          </a:p>
        </p:txBody>
      </p:sp>
      <p:sp>
        <p:nvSpPr>
          <p:cNvPr id="4" name="Rectangle 3"/>
          <p:cNvSpPr/>
          <p:nvPr/>
        </p:nvSpPr>
        <p:spPr>
          <a:xfrm>
            <a:off x="141682" y="206595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K</a:t>
            </a:r>
            <a:r>
              <a:rPr lang="en-US" altLang="en-US" sz="2400" baseline="-25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= [H</a:t>
            </a:r>
            <a:r>
              <a:rPr lang="en-US" altLang="en-US" sz="2400" baseline="-25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400" baseline="30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 [OH</a:t>
            </a:r>
            <a:r>
              <a:rPr lang="en-US" altLang="en-US" sz="2400" baseline="30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] = 1 x 10</a:t>
            </a:r>
            <a:r>
              <a:rPr lang="en-US" altLang="en-US" sz="2400" baseline="300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-14</a:t>
            </a:r>
            <a:r>
              <a:rPr lang="en-US" altLang="en-US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M</a:t>
            </a:r>
            <a:endParaRPr lang="en-US" altLang="en-US" sz="2400" baseline="300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544" y="243782"/>
            <a:ext cx="527868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*You can use the inverse log function on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your calculator to determine [H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or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[OH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if you are provided pH or pOH.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…for TI-84 Plus graphing calculator use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following method: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log     (-)      pH or pOH value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9873" y="3127405"/>
            <a:ext cx="579864" cy="54539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13648" y="3127405"/>
            <a:ext cx="579864" cy="54539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60780" y="3127404"/>
            <a:ext cx="579864" cy="54539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63888" y="3127403"/>
            <a:ext cx="2289495" cy="545393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s://upload.wikimedia.org/wikipedia/mg/3/3b/Mpikajy_Texas_Instrument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r="18872" b="2551"/>
          <a:stretch/>
        </p:blipFill>
        <p:spPr bwMode="auto">
          <a:xfrm>
            <a:off x="4530188" y="369320"/>
            <a:ext cx="2294358" cy="48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00530" y="4594303"/>
            <a:ext cx="4498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    pH = 12.9 = -log[H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r>
              <a:rPr lang="en-US" dirty="0"/>
              <a:t>          10</a:t>
            </a:r>
            <a:r>
              <a:rPr lang="en-US" baseline="30000" dirty="0"/>
              <a:t>-12.9</a:t>
            </a:r>
            <a:r>
              <a:rPr lang="en-US" dirty="0"/>
              <a:t>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endParaRPr lang="en-US" sz="1600" dirty="0"/>
          </a:p>
          <a:p>
            <a:r>
              <a:rPr lang="en-US" dirty="0"/>
              <a:t>1.259x10</a:t>
            </a:r>
            <a:r>
              <a:rPr lang="en-US" baseline="30000" dirty="0"/>
              <a:t>-13</a:t>
            </a:r>
            <a:r>
              <a:rPr lang="en-US" dirty="0"/>
              <a:t> = [H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30000" dirty="0"/>
              <a:t>+</a:t>
            </a:r>
            <a:r>
              <a:rPr lang="en-US" dirty="0"/>
              <a:t>]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7813" y="2871874"/>
            <a:ext cx="386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10</a:t>
            </a:r>
            <a:r>
              <a:rPr lang="en-US" sz="1200" baseline="30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5197" y="287187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ANS   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040351" y="2676293"/>
            <a:ext cx="2029522" cy="7238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5051059" y="3672795"/>
            <a:ext cx="2926754" cy="279290"/>
          </a:xfrm>
          <a:prstGeom prst="curvedConnector3">
            <a:avLst>
              <a:gd name="adj1" fmla="val -3699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0800000" flipV="1">
            <a:off x="6188928" y="3672796"/>
            <a:ext cx="2746612" cy="1095302"/>
          </a:xfrm>
          <a:prstGeom prst="curvedConnector3">
            <a:avLst>
              <a:gd name="adj1" fmla="val -3592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486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369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17.6 a , b, c , d </a:t>
            </a:r>
          </a:p>
        </p:txBody>
      </p:sp>
      <p:pic>
        <p:nvPicPr>
          <p:cNvPr id="3" name="il_fi" descr="http://3.bp.blogspot.com/_HysSITlbDrM/Rt0rgXhSZPI/AAAAAAAAABw/WwRkBSjZz_0/s320/strong+acid+versus+strong+base+titration+cur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11659" b="9569"/>
          <a:stretch/>
        </p:blipFill>
        <p:spPr bwMode="auto">
          <a:xfrm>
            <a:off x="437770" y="1014413"/>
            <a:ext cx="5356169" cy="39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5306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4387" y="4920825"/>
            <a:ext cx="228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 of base added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02043"/>
              </p:ext>
            </p:extLst>
          </p:nvPr>
        </p:nvGraphicFramePr>
        <p:xfrm>
          <a:off x="5759828" y="2837795"/>
          <a:ext cx="6260721" cy="2692422"/>
        </p:xfrm>
        <a:graphic>
          <a:graphicData uri="http://schemas.openxmlformats.org/drawingml/2006/table">
            <a:tbl>
              <a:tblPr firstRow="1" firstCol="1" bandRow="1"/>
              <a:tblGrid>
                <a:gridCol w="3478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Titration Combination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7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acid titrated w/strong base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= 7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acid titrated w/weak base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&lt; 7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 acid titrated w/strong base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&gt; 7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base titrated w/strong acid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= 7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base titrated w/weak acid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&gt; 7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12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 base titrated w/strong acid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Equivalence point is pH &lt; 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9828" y="222055"/>
            <a:ext cx="66367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*determine whether you are titrating with an acid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 base by analyzing the titration curve to see if the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solution starts acidic and then becomes more basic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 vice versa.  </a:t>
            </a:r>
          </a:p>
        </p:txBody>
      </p:sp>
    </p:spTree>
    <p:extLst>
      <p:ext uri="{BB962C8B-B14F-4D97-AF65-F5344CB8AC3E}">
        <p14:creationId xmlns:p14="http://schemas.microsoft.com/office/powerpoint/2010/main" val="36316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7828"/>
            <a:ext cx="324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1.72                                                    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73217" y="936279"/>
            <a:ext cx="57435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mass solute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% by mass =                         x 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mass 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30605" y="1575459"/>
            <a:ext cx="1828800" cy="285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22502" y="2469400"/>
            <a:ext cx="14670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 =  </a:t>
            </a:r>
            <a:r>
              <a:rPr lang="en-US" sz="800" dirty="0"/>
              <a:t> </a:t>
            </a:r>
            <a:r>
              <a:rPr lang="en-US" sz="2800" dirty="0"/>
              <a:t>m    </a:t>
            </a:r>
          </a:p>
          <a:p>
            <a:r>
              <a:rPr lang="en-US" sz="2800" dirty="0"/>
              <a:t>        </a:t>
            </a:r>
            <a:r>
              <a:rPr lang="en-US" sz="800" dirty="0"/>
              <a:t>   </a:t>
            </a:r>
            <a:r>
              <a:rPr lang="en-US" sz="2800" dirty="0"/>
              <a:t>v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30018" y="2929387"/>
            <a:ext cx="618421" cy="55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76946" y="152734"/>
            <a:ext cx="48321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Hint:</a:t>
            </a:r>
          </a:p>
          <a:p>
            <a:endParaRPr lang="en-US" sz="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Battery acid solution: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solute = H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solvent = water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502025" y="3609975"/>
            <a:ext cx="409575" cy="228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55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1.75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170" y="759992"/>
            <a:ext cx="6421630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           </a:t>
            </a:r>
            <a:r>
              <a:rPr lang="en-US" sz="2400" u="sng" dirty="0"/>
              <a:t>Converting cubic &amp; squared units:</a:t>
            </a:r>
          </a:p>
          <a:p>
            <a:pPr>
              <a:defRPr/>
            </a:pPr>
            <a:r>
              <a:rPr lang="en-US" sz="2400" dirty="0"/>
              <a:t>1.  Define the equality of simple units</a:t>
            </a:r>
          </a:p>
          <a:p>
            <a:pPr>
              <a:defRPr/>
            </a:pPr>
            <a:r>
              <a:rPr lang="en-US" sz="2400" dirty="0"/>
              <a:t>2.  Define conversion factor by cubing or squaring </a:t>
            </a:r>
          </a:p>
          <a:p>
            <a:pPr>
              <a:defRPr/>
            </a:pPr>
            <a:r>
              <a:rPr lang="en-US" sz="2400" dirty="0"/>
              <a:t>      both sides</a:t>
            </a:r>
          </a:p>
          <a:p>
            <a:pPr marL="457200" indent="-457200">
              <a:buAutoNum type="arabicPeriod" startAt="3"/>
              <a:defRPr/>
            </a:pPr>
            <a:r>
              <a:rPr lang="en-US" sz="2400" dirty="0"/>
              <a:t>Solve</a:t>
            </a:r>
          </a:p>
          <a:p>
            <a:pPr marL="457200" indent="-457200">
              <a:buAutoNum type="arabicPeriod" startAt="3"/>
              <a:defRPr/>
            </a:pPr>
            <a:endParaRPr lang="en-US" sz="2400" dirty="0"/>
          </a:p>
          <a:p>
            <a:pPr marL="457200" indent="-457200">
              <a:buAutoNum type="arabicPeriod" startAt="3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D = m/v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cubic volume = l x w x h</a:t>
            </a:r>
          </a:p>
        </p:txBody>
      </p:sp>
      <p:sp>
        <p:nvSpPr>
          <p:cNvPr id="8" name="Cube 7"/>
          <p:cNvSpPr/>
          <p:nvPr/>
        </p:nvSpPr>
        <p:spPr>
          <a:xfrm>
            <a:off x="1240260" y="4914976"/>
            <a:ext cx="879231" cy="844677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15551" y="243782"/>
            <a:ext cx="4264501" cy="5098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Hint: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Example of converting units: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1.53 km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____ 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b="1" dirty="0">
                <a:solidFill>
                  <a:srgbClr val="FF0000"/>
                </a:solidFill>
              </a:rPr>
              <a:t>equality:</a:t>
            </a:r>
            <a:r>
              <a:rPr lang="en-US" sz="2400" dirty="0">
                <a:solidFill>
                  <a:srgbClr val="FF0000"/>
                </a:solidFill>
              </a:rPr>
              <a:t>  1 km = 10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m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    </a:t>
            </a:r>
            <a:r>
              <a:rPr lang="en-US" sz="2400" b="1" dirty="0">
                <a:solidFill>
                  <a:srgbClr val="FF0000"/>
                </a:solidFill>
              </a:rPr>
              <a:t>square</a:t>
            </a:r>
            <a:r>
              <a:rPr lang="en-US" sz="2400" dirty="0">
                <a:solidFill>
                  <a:srgbClr val="FF0000"/>
                </a:solidFill>
              </a:rPr>
              <a:t>                 </a:t>
            </a:r>
            <a:r>
              <a:rPr lang="en-US" sz="1600" dirty="0">
                <a:solidFill>
                  <a:srgbClr val="FF0000"/>
                </a:solidFill>
              </a:rPr>
              <a:t>2                   2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both sides:  </a:t>
            </a:r>
            <a:r>
              <a:rPr lang="en-US" sz="2400" dirty="0">
                <a:solidFill>
                  <a:srgbClr val="FF0000"/>
                </a:solidFill>
              </a:rPr>
              <a:t>1 km = 10</a:t>
            </a:r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 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                   1 km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= 10</a:t>
            </a:r>
            <a:r>
              <a:rPr lang="en-US" sz="2400" baseline="30000" dirty="0">
                <a:solidFill>
                  <a:srgbClr val="FF0000"/>
                </a:solidFill>
              </a:rPr>
              <a:t>6</a:t>
            </a:r>
            <a:r>
              <a:rPr lang="en-US" sz="2400" dirty="0">
                <a:solidFill>
                  <a:srgbClr val="FF0000"/>
                </a:solidFill>
              </a:rPr>
              <a:t> 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Solve: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000" dirty="0">
                <a:solidFill>
                  <a:srgbClr val="FF0000"/>
                </a:solidFill>
              </a:rPr>
              <a:t>1.53km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 10</a:t>
            </a:r>
            <a:r>
              <a:rPr lang="en-US" sz="2000" baseline="30000" dirty="0">
                <a:solidFill>
                  <a:srgbClr val="FF0000"/>
                </a:solidFill>
              </a:rPr>
              <a:t>6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 = 1.53x10</a:t>
            </a:r>
            <a:r>
              <a:rPr lang="en-US" sz="2000" baseline="30000" dirty="0">
                <a:solidFill>
                  <a:srgbClr val="FF0000"/>
                </a:solidFill>
              </a:rPr>
              <a:t>6  </a:t>
            </a:r>
            <a:r>
              <a:rPr lang="en-US" sz="2000" dirty="0">
                <a:solidFill>
                  <a:srgbClr val="FF0000"/>
                </a:solidFill>
              </a:rPr>
              <a:t>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  <a:p>
            <a:endParaRPr lang="en-US" sz="2000" baseline="30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1km</a:t>
            </a:r>
            <a:r>
              <a:rPr lang="en-US" sz="2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10513858" y="2780437"/>
            <a:ext cx="815781" cy="61076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9634654" y="2780437"/>
            <a:ext cx="691375" cy="610762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920805" y="4741822"/>
            <a:ext cx="1593053" cy="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868829" y="4382429"/>
            <a:ext cx="11152" cy="755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15551" y="1577009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15550" y="2312505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5549" y="4015064"/>
            <a:ext cx="77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Step 3</a:t>
            </a:r>
          </a:p>
        </p:txBody>
      </p:sp>
    </p:spTree>
    <p:extLst>
      <p:ext uri="{BB962C8B-B14F-4D97-AF65-F5344CB8AC3E}">
        <p14:creationId xmlns:p14="http://schemas.microsoft.com/office/powerpoint/2010/main" val="385737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2.87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48120"/>
              </p:ext>
            </p:extLst>
          </p:nvPr>
        </p:nvGraphicFramePr>
        <p:xfrm>
          <a:off x="157976" y="855468"/>
          <a:ext cx="9144000" cy="1365250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36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Isotope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Protons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Electrons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Neutrons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Atomic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Number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Atomic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Mass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Mass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Number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73912"/>
              </p:ext>
            </p:extLst>
          </p:nvPr>
        </p:nvGraphicFramePr>
        <p:xfrm>
          <a:off x="169126" y="2215917"/>
          <a:ext cx="9144000" cy="1060450"/>
        </p:xfrm>
        <a:graphic>
          <a:graphicData uri="http://schemas.openxmlformats.org/drawingml/2006/table">
            <a:tbl>
              <a:tblPr/>
              <a:tblGrid>
                <a:gridCol w="1703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06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065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060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   20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No. 20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40.08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222"/>
          <p:cNvSpPr>
            <a:spLocks noChangeArrowheads="1"/>
          </p:cNvSpPr>
          <p:nvPr/>
        </p:nvSpPr>
        <p:spPr bwMode="auto">
          <a:xfrm>
            <a:off x="743415" y="2468136"/>
            <a:ext cx="9144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/>
              <a:t>Ca</a:t>
            </a:r>
            <a:r>
              <a:rPr lang="en-US" altLang="en-US" sz="3600" baseline="30000" dirty="0"/>
              <a:t>2+</a:t>
            </a:r>
          </a:p>
        </p:txBody>
      </p:sp>
      <p:sp>
        <p:nvSpPr>
          <p:cNvPr id="6" name="AutoShape 2" descr="data:image/png;base64,iVBORw0KGgoAAAANSUhEUgAAAPUAAACwCAMAAADg+tiIAAABklBMVEX///9tXj//ADPu7evT0MqVi3oAAAC3sab/6Or/ADH/AC3/AC/a19L+wq2xq5+0rqN1aE1xY0b29fT/ACro5+T+k3/W1tbNycL/AB3/AAv/ACX/5d3/7u7/WViooJH+R1HNzc0xLy3Vx60uIwBSRSg4LA1fUjT//vf59OvCwcD19fZ+fn7//fLe3t2Uk5HQwaP/+eYlGgBYTz6xsK6Qflr/wcfo3syUj4aolnLq5uBVUUlcXmGfnptnWkF4dnLd0bx+c17/8srJwrX/NUJANBdNTU0yNj2Mgm6jl387PT++rY0VAAD+cWVNQy5XSi3+t7j+d3g3Lx0fFAD+xsD+pY+1on2lpqf+3bstKiNDPC5qZFiaiGODfG+4qo7+hXLey6Xs3sVpZmH+q6T+k5z+poT+3M3+1rj+yrb+eYX+sLT+iHeplGf+Ymn+hIL+Qlr+qa7/19n+TVz+up5HNgJmVCxlaGz+xarFsIQiDgDWwZdgW1J5Zj7+i3ZAOCWOf2ArJRUbHB3+fov+kJ7+k4v+WW3+eWrOiPm6AAAXlUlEQVR4nO2diVva2BqHPwiEEqiFQKXXvWwJyCoYCGWTRVALrVhbRR2wnd7pjJ2pM9OOta04czvzf99zErAsYdFxodbf85QmJ4eQN2f7zncWAW50oxvd6EY3Oh+xKdVFir9qPmlpi3bZxelIddV80tLKiAu8u/7OBd78X0grM17g3W+oh0kN6mVlfgF8XqkobIVtPjVXu9yKrTQVFq6CP4ebmrbMKeMrqgQpFcWdbKmJ/zR3uRVvHf1yErXiz6GmdpVrPoAR+8GxNuDwAYM+tQyvcAS0poAJnFoGFIEAD4QjYGLhPqZGUQJuwoQS2MSZTCh6wMHysYDDwTGALmkhasd3H2rqhF/IwwrzaixcDKLWbCto5fMWZbxQjmYS7rdswjq1G4NtWcCmEqndxWgt4s0kIGFTkLpwSb9VyLP60lbNTlSLoXyB/wqoU37xhCtV4I4Fak/BpdupZSFBViC+7i6y5W2oWg63tBD0iNQzGZZZr75LQsDmXEnBZgimImwsyHB2by0OEIs+/WqoicR7AJWFLhT0+rlabRcSJYDZsNvOLgll2aSzklGR2ji3IjNDasOn26EzHGyOYGq7G8ATXkWk4dmvgJoTcjhXPCgJ1MWQSjV12EKNKndtwhZK1Opp7eNSHr/JtxEuuJ22E+oUMLPr6Bi2vgZqJqljwSfbFtMagiGA0EEzdTkE2k2TlfUVn4rUB3kASwCSJR37hTomA97G1ZKM72jkK6AG2rrxYLUMuOW6Q6JEjywVuVxEOH8Xdv/OV8hsSUdYs5uFDeOfuFHXWiJL9iocknfA+Z4DyxQoN1m7JXv/I8tbIptz4Pkd3324qVEL5H3WFGpub5OZQ1aM07BYfF5shhBHrZ2qCoc+XJVK43zYqc+kGWuod4TrSe3o03++ltR9NeTUNNN+ge2Mi0M74vXUcFPPBBMtobzWtyfpbQhWe92MnWkLGG7qbL6VMb/LZiSpS1yvm5nvtwUMNXWAnDP5lIsRL+SVEXRu2vxTGcsvZr0M480u5n04YiKylGPBwoF3aSkP7tzuolK5WK7Cwvbihwrkc5ElFasjc63V2zBRj0/fPTkWLdLNcNVTXFj287H7eRqgmpzzzh0t7FgI7YZ54TiK4nEZL5SDtIUzH3P85vooufyMzC0UQrC7vbCzwhbmaO9qZXmj4mv5pS7UrOJCpO1J/Wgs3UoNWS9vNQNTPoh5hFDlLlswgyLjDM5qtVt6VLMFigpt1Oa0cLM6rTY+5y7yYDFBcpazKbSp1cO5ADhtikFzeMp6EQ5Zu57uRT1N3Vtrp9ZmjLjDpDuhthoxdexIJovVMPUxOoihtJ4toIPkqIwFWwpRm1C4fu4gdirqkRhNnL9Usl7U/x2TU3+3U/OImm1Oa5Fa76EJ/gBTywgnd4Cpa05n4vCEWuEnCNpbOV1aj+h6PN6ZZepJ/QslV6tv10/q1MuumpUIZJx2kTqf5TC1hahYTYS15kLxNg/44Ae6xKWOzVxROWpnwZ8C3axPl3SOWCpFRG0xmUvV6l7zTw0P9Q+UWi6nfq6bGyL10wTwOXs5ASMOIZSbHZkiwBhyQqpsjwoGi0ln3yYgxKNUl4XAOMJCSAuqAIr6djcBU6PgDLl9nmjC0/xbQ0PtekzJ5XJN+qV4+sUidXGS5hjLnRwwbQd1cd1/rCc168U/WPVWu369Q3RF2mQU1Iv6ZVqD0lpNPRJPr8QOF6lHySB6TBUZH/x+hF/R/WIv6hdjiBll8elbwukVUrvJVScw8VIceEfAQQPnCJhc2Cst5KVRbSDAgdYNoCBYhyJgQheAyEQDuJ9nQpHAqHC0tNA9qPfThscPKZzYYuOltaf6Nf7Y3KK1ZzIb7D3TunCUAK4Qi7ty9oB1B4K6sF/FFcO1Iv7FXWs+XoTgU6DfOsxkLYid1lPESiYgy7GmzFS86HP47csDUj83jI2vCfXZpHDO6/s1/oUdHE12pgFfe6oXdSypg4A+GfcFCYgG6RUVHJoDNmAPMPWDHHB+GlNbHWZ/FXUVIGp3rgTAbdM+8AIseR1WHmeKvBIpz/ekThsmYTytQYk9JrqM+rX9dB6XO7dMeybLQfo5GtTeDTa4XItDQm8la5Av2daBL6/ohf7fg2XgLAJ10WFewiYFps4ogJirrepk+uMph06oVQeg/u2eYR/gjQEltuHnbm+mVd5d9KFI9qg8T606tZ2NhGPuXFxhi3KhGnDe6OY2PFPN+vF42Qm10ypSL2NqG6IuhFd3VKp8xaETKLWC6B7Url8MkxMAazixNemJgR7Rl0Ufe56+8U6hE+p8Scfm4o4MKsZbtIyD3DtHENjMDJxQK6FKNlGTU2AuJLI7wCYb1B9xUQritLZ3+bnbas1z9B+D22y15s1gz7iJ7oje+TmqTv07TyOK5C5nzUZsJC27n10xmyzZJRku19l17Jg2lSK2lYD3T1SOl8FjJUh/xD8FFfLBfRkEPgrUYlFCB5x1Sboa+WtsWrBOnuMsTr32SUZqVwaVM9m5TjBpt8183qqrAkzFKxy3uHU4b0dU/J+3AhIyR2x7fIePay1teCEeCfWZ/NFAz1hMieTnp4uxSJGYVLm40879Yiw9Lh7dRbaKnPpnoCoKmxqb51mZXRw1Hk8PFkPV5pBbacPr+uE4ts/U8luD3CgYhcSDc320C6RGBlVC5s83ld3PhrE/GscPDSixDU8GuQ2qv/OnsJUHUDfqDv80jdWazRjBOd0761WTlo/uRl8JWygN7Qt9EPkg7m33LOSmBog3uLpQ0/mDtpAgUi3Y4petBFE1Q+9J+MhYrULL87zwQjhlQSl2VJ6MUbdPooxP4g7n2G8DPKNbxn7YGSDe4OpCbfJvtoU4HI6ZzWILtZf8QABhdXR+XWEXzObYLJJHOUf641VU508bpr+UY+a5Gjdevw7QeOFR+3OtzLpQu/Jbx51NRcLfOr7qJYvLjCS1KWYkjEhut1uxFQ5vxayHqI3WGJrNkpdi4/VD/2c06r3tafAvJU1ttLqTwhjpid0BGLphKVhEem/W/V5LS1JLWaSvDOnHd7/oybQa12d/9X9GQleb6x/rNJKmThW45Sx6cHYP25hvhTDefjJWXBDzgXeJyclgUOp5uYYyjDWJ0giepP2+z8jW5pIDwQwsaWrdsSxGYhpe6E8IYdsysWy5Z2dL5VlscHqXoOpX2Qejpn82yKdbJWRxzfP+1Xj0OHwKpAEkTW1REcZg3gXsDu47KnHQTsMmdLqNRyo3zvWIGpbJwmDU+3LDr/REi/bHBOdC/55XgDw8DVN/SVKH51DNOmrj69Q5FFQhpwhUN4kw9RfgXUQfRXIw6k9jY/9tD8OeJPm9/lncQTr7xjmVJKmjGIQINbvxTB7cCoXEzB4VGzAOj7pVZ92dN+ikHpdT0x3RbmsEt2Hfh3RYznnm/GX5w5+MjXV2sManBU/Sy3634/Z6DpudXpdE7UtTaYmexgvBGO/vSTrdtIz+uiTqN5Thrqsz3loaG+Pp5plmMHFLQs01Ht3j2oC6HOqJvw3pNYl4rtednqQXcuxnaZJ6TKP5rinCbyh7UPVrGoM8fRdOrYuhVrRRz8sNjyVz6XOcxanXzcl1a+3HSQOlPpFmcn5+frwpwvja/PxPcg2+ZHg9P78/3n7T/ho5Ul6AysUWavYxpe7iLBL7m/OtgRO302ON9KYeSuVgFmcSSvP9GXI3Fpe/CGrlTgv1PEo66V7GbTwKghqvjvT6LNeI1Pfmpb4H3xlQf61/S391YufVGrnmlURGZMb/puoJut9e1z2Xi6lNTUrlYF9aY+h8VcOjF/97bRgzIE2/+l9r2oz/76+0cAXpXvrxm9bcSv8sZANU130HnfpMUQN0W65Odz81upafPrWapM8+fWrqeH76vt1x8ItBrMI1nbX/j3KqvS64LqrWi7Ym3V4nrCHoJxLN/7XQc41YtDVtRfvlNEV9vq7Q2GCtF+3PzaHVaWrs4fn60YZKoh8VN+h/NIW+RjXjGdvpr0Mv0yK2Rv4l7C8D9ctAQyZfr9bqNrnhdcPseY5qNymT/lrpu3rzpf4s2vG35RT15Lw7nkOn8UlDPY8LRsmCXHPvDH2sr077v4itNoXHP5+lqUFns3zleiRvFG3XxCuK+vtaV98ncgkD/Hha3ucXFDXd18l2TcRM12s07Dr5o3/8a6KJtKZekctv9499XcTcrmNr+rvOr5GYz/W+NjXgDLVrol8brfa3UpkJWmj4k9LVq36US9StOrWa+uucB3+GWOykQS26GNTq51f9MJcl9h+KmnytVotF+1n/L1wHMd8hm2zf92vdi5zu/40uOtMqitMuujgv6kdyDZ5f/VItttqGn8/Y0yT0F7ltXn3JRe+1moPrJTJEf8LOwR/rbjT5AFNZJKllpjOtojiNeq/VHFy+SYNBnLvCPqy32lJD4QNRn1v266rm0VzJMenBhqB9kxT1a51yvFG0z+YtJGQ9lqCdk5qomRcGeU997p5lX6DSfOIna/S1x346izv8kqlR1sSDzfc6cfEotFp6AE/Ubblm7IufzPVTva+tOUurfULNSi5faN8psFPSGwy2qIl64iGlNsi/68jX83iChrzbKC/WM1STTTad0w1X8fQZxvYa1OwWyQOoiu3XjeXRju+0SHqDwRY1Ud+a1qgfd75HsXZSj3VPt2dpqq13eas++GXokT+6qUFNxDbCQCtLo+AOBLQMbzIFFIqAA2gtDRze/Q9JoXAE3ICnVc7wBDpGEUwuzqIQNhhEn0bU+DskVpg2U6fH/pGYES26hqiHXR9z4hWlSbc6EpiTce1/zkxt1odXgdOTU8YPwejvRi9ehKkPZ1JG62jVHsoVOJSn7JmntTIbzwE88M6UglslXdiS4lYL4ZgevMWnH8t0+eitRJPQRL0vn5aA3heen5rs3nn8rNF0mN30q/ooEHXqsYAGtSy6cFyFqVUIvGXBk1s+qsL9HYgnjRl3bhcArwulrVEgbIo6dYYn/CmIebjjZUiUKroAsNaZ3TJdFSZ6tCxTaKYe+77zGcanhdXnPVY3/YZqsscdoc9OBnhP29euUzNkLXwUh5EjRjYDEJhbfwB4p7jZJGF1R+oIdFHYp6FOrWfx+ky9hysBXt22EZPpV2d2lfXpLSPdqCXmirLCJNJe3pH/UhrJ2Za3DY25G9UzUeeXoh5PlrlzxOhUiDrWTq3lm6mZCKYmbCaBmgVm6WA1pFKFeUTNCjOqW2aUNq1afJTurHreCD1Hw8OuKyAmfqWotGT/6kVjFOjFWah9c3n0aUmpVmEKPeJuYLmJOl9mfEXzF+oyJPxN1Md5SJE+GXo1Oi2irgpLNHPNv8FZZ1N1pLudj/dSLs6J71oTTzymuuX+icnGSOfpXKYitZnEzf/H5CE5y2WyS2/Z5SwA6YW4zmgZZW2RDbzugP4dUa+YzGR2jlx2vGWJ9yawe7iVQpbcA1MmsiTzRVA+aF4q0fiRddumuDRnosMiXxAKtXqs++SSz8iu6ZaWPzYmMUjnhd7ULTK3r25hKi0WzIK3LS/ijQQbazW7iPHulrYSUp2QV0JLrbnbzRKlv0dWW9fqqmGYyil5x5zzHroMi1RUIlT82LnNntjots6kbBKz/3hMLVenpTMw+2hac2LRpp8Pbq1cHjUAvyObi1Zbgn5Ia7p3GMd/ePOqbndO//xm7WWrTUev/fhQ3pg7K5TtyTdrA4JfJjXe/0K3ul1tCpgUC7X0ur0X/2nWvbaiv/8fCQ04NtCTunvHgz2Vn4BoLGQ7DK9vHZPBk/sKHSc1dekD0b2o3XvdsN1BqZ4WYZJ+FwqZsGoxiRctejxRVaJRc4kzZjUDrO05Z/WinrF3o94uS21jo7VKL0Ux2U08Ukf3f/8XcR+kAZYqnrNEam47v5it0EotGHN8SJld8maX8jB69GFxm4WFD4u7C0Q+Jyz3NqIgn2NjAy9Z3FHuLuZdqVzZAduLkQqdJLMgbC5oUm4vlp14o0ElbuS67KPBCps/qQ1X4MwXqROl2kKuQGdmwG3jIwXWQyYUpHOUzMOHoO/+1EJuk1+N4ExNW8JQfsfN6XAfrEZWKiuOPKlkt+0+B8kuH++4S94FS1RF3nHFgoTNu3CE9+HpQn1XmO9u6OxVXLwa1D5QrdJWRJ3hIyEY2QQu4xy18jBaWN9wj3qPD48E01oRYZFVqsU9EEStBJiq1bLA3kcvIbujzTiDOQbMunU/gCdGZDwzgidGmnrfIE6DH2z3jPNVgxqvgGhQTzWoZSyiTm7oZfrYckHwqYTfQaPfBXQwAODQ1T5AYgWd7ioRtT2KF0mjrjp49JCS+ZO4uy1JPZ4WC/WVzJProLY1UeO0tofvA+FcPhSpD+Z84LRw9bTOM5APb32Aqr9aT2u9B2BZty5SV3xEEW9kI0Xtqxfqqxl8r1OTiPqYsW/xHy2YemoVOBsq12GjNb9QyDuVR5WMQO20RJ0yD+yK1MeK0fczUxFUp0ecU37Q2mYqlhTxXqUScrix5CBw2ktSvxGXeUi5ky5B9TocJYnCA4myzBMloiYwRYEPOY2enD3HAxd/G+eIqNhWpcpFjw8CuAqna++SsTus6SneXLAYTwA7EocpmX3Eh24FjhHYkYkbDUpQC9sfSa1tuRy1ttds2969LCc0spxkFFSu2ZPeRGPHQIb7Erlx3EldFbuX1FUt2PgXdjj9ccB9mDqpH4uO4E9n/el/q0se+xD1XGy0Hl/ZFIsroGbE7qX0jPaJS8n0lzGm2bZWc2JSI3j4JD0FP8qlQs9bRDF5IQsVm9W2VlOcKCfh3wY87+RSqOmdC4dWKls28flNML+7TIlc00xKhn/tulX3GUl3Lx9eXb1+kZp4LbTUcunu5XPDveu4fsX1RBzoeCV5dU2tMVzHpUrzYksttb8VM/HGoDnr9JqhlrDVLMrfv423a3/+7jSq5gbZH+drk++1MBqnTk92aFpuEEyX767fsssX98Q9ru5JSbgyqEP7K5Lvj9v99McQ7xVwoxvd6EY3utGwSdhLuHWHYTHoWq8mWg/qarXaVtM0koQQotvq+XffvnJpHSESqWnXasIRRgHhmXPeLXHYFMfYzb4f1xa5d+13bxjB1GTzTIxRss9c8WsgkXrV/CV5Z74J6tgqwrZ/qdG+DeqpAE7t5EnIN0LtqmHsWiPkG6EGXwxjL9eL9rdCDbwF12j1AcDzp64Onc0jUIMJJ3ZENE0Go07MDv4btT5/oPzyJVK71jG2OMlQgpomjG6CAcboNiLzjcb/dhZpgjDSDOE2sngGqbjTuBARwIiPUKjbSOAtyJNxAofSbvyJ4l4yooREamBzGHsLz9SQoF4/1uktCSZfiGdS9FsHGIsHMTKss1tTCau+uAUyazxWxq8sYNXHbQmwcbD8jrPqZJmY3hqCZMkuKxgZpT1eTBDvix8vm7FTdWpg5zA2XrRzQs2rkO7gPwgQPkq4ClEuw8NUBv8NCGMmsbzk257juQ9hV+KoOhcH1o8jBlY4mN2iLQL1UdgVKvhSViKZ5X1zoVSRhdBHJ3lnCHzhDWowYuoNRRN14qNMr5fhBTJh1D+JRQPHSmWSFKm13izMhkGBXgTE12NRvIgGcFrT8DRIi2ltI9AxjCJqVAeEZ58WlMpyicgMQ9V2Qg2HJYRt1Tbl8JOudngWUz9F1PlaKzUia6EuNlM7IdpGrQwPGzWTx6mtZ5vTGklIa0ztSdlcwAVpqwpMFq13CVNzVhNwmWo7tZ+DZDP1Ls3EQgG7C8xDRw30tmCjmRvU7MkeEVvvAOweJhnzLG0xQavHatFWyPyHLfSmLJ4HQbAi6hU8JS/wO6L+SFt3PavvuPdO8ARhxmbUkfHcsZH4kAxlAoRlyKgBNhD1n7HOOpwQWhygD/ZSDNCqPcLoZIxGI26NDvdSNBidqF7ARcGJWiUnAdzeAbooHtNGIIypPXxysJcQWrWrVwv1s2Oh3/mNWKQn8pa+RWoIfZPUsPtNUE+RypZzX+EboOYfkIXWZaqJ4+tOHd22oQyd2W75S7yq605tdLuFNYatbejUxc+0vdGNbnSjG93oRjeC/wN6oOeO+AnWz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924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2" y="4151970"/>
            <a:ext cx="3083905" cy="221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chemwiki.ucdavis.edu/@api/deki/files/8320/=He_Atom.png?revision=1&amp;size=bestfit&amp;width=200&amp;height=16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503341"/>
            <a:ext cx="3657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7662" y="6209125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Standard </a:t>
            </a:r>
          </a:p>
          <a:p>
            <a:pPr algn="ctr"/>
            <a:r>
              <a:rPr lang="en-US" b="1" dirty="0"/>
              <a:t>Nuclear Notation</a:t>
            </a:r>
          </a:p>
        </p:txBody>
      </p:sp>
    </p:spTree>
    <p:extLst>
      <p:ext uri="{BB962C8B-B14F-4D97-AF65-F5344CB8AC3E}">
        <p14:creationId xmlns:p14="http://schemas.microsoft.com/office/powerpoint/2010/main" val="41069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09672" y="674992"/>
            <a:ext cx="2419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 dirty="0"/>
              <a:t>Average Atomic Mass</a:t>
            </a:r>
          </a:p>
        </p:txBody>
      </p:sp>
      <p:graphicFrame>
        <p:nvGraphicFramePr>
          <p:cNvPr id="1033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577393"/>
              </p:ext>
            </p:extLst>
          </p:nvPr>
        </p:nvGraphicFramePr>
        <p:xfrm>
          <a:off x="167267" y="1075102"/>
          <a:ext cx="4757853" cy="2163446"/>
        </p:xfrm>
        <a:graphic>
          <a:graphicData uri="http://schemas.openxmlformats.org/drawingml/2006/table">
            <a:tbl>
              <a:tblPr/>
              <a:tblGrid>
                <a:gridCol w="1585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9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59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Isotope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Mass (amu)</a:t>
                      </a:r>
                      <a:endParaRPr kumimoji="0" lang="en-US" alt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Relative Abundance (%)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Cr – 50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49.946 amu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4.3500 %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Cr – 52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51.941 amu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83.800 %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Cr – 53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52.941 amu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9.5000 %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Cr – 54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53.939 amu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dern No. 20" pitchFamily="18" charset="0"/>
                          <a:ea typeface="Calibri" pitchFamily="34" charset="0"/>
                          <a:cs typeface="Times New Roman" pitchFamily="18" charset="0"/>
                        </a:rPr>
                        <a:t>2.3500 %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340" name="Rectangle 100"/>
          <p:cNvSpPr>
            <a:spLocks noChangeArrowheads="1"/>
          </p:cNvSpPr>
          <p:nvPr/>
        </p:nvSpPr>
        <p:spPr bwMode="auto">
          <a:xfrm>
            <a:off x="0" y="4008795"/>
            <a:ext cx="12192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dirty="0"/>
              <a:t>Avg. Atomic Mass = </a:t>
            </a:r>
            <a:r>
              <a:rPr lang="en-US" altLang="en-US" sz="1600" dirty="0"/>
              <a:t>(mass Cr-50)(%)  +  (mass Cr-52)(%) + (mass Cr-53)(%) + (mass Cr-54)(%)</a:t>
            </a:r>
          </a:p>
          <a:p>
            <a:r>
              <a:rPr lang="en-US" altLang="en-US" dirty="0"/>
              <a:t>    </a:t>
            </a:r>
          </a:p>
          <a:p>
            <a:r>
              <a:rPr lang="en-US" altLang="en-US" dirty="0"/>
              <a:t>       (49.946)(0.043500)  =   2.1727</a:t>
            </a:r>
          </a:p>
          <a:p>
            <a:r>
              <a:rPr lang="en-US" altLang="en-US" dirty="0"/>
              <a:t>       (51.941)(0.83800)    = 43.527</a:t>
            </a:r>
          </a:p>
          <a:p>
            <a:r>
              <a:rPr lang="en-US" altLang="en-US" dirty="0"/>
              <a:t>       (52.941)(0.095000)  =   5.0294</a:t>
            </a:r>
          </a:p>
          <a:p>
            <a:r>
              <a:rPr lang="en-US" altLang="en-US" dirty="0"/>
              <a:t>       (53.939)(0.023500)  =   1.2676</a:t>
            </a:r>
          </a:p>
          <a:p>
            <a:r>
              <a:rPr lang="en-US" altLang="en-US" dirty="0"/>
              <a:t> </a:t>
            </a:r>
          </a:p>
          <a:p>
            <a:r>
              <a:rPr lang="en-US" altLang="en-US" dirty="0"/>
              <a:t>     </a:t>
            </a:r>
            <a:r>
              <a:rPr lang="en-US" altLang="en-US" dirty="0" err="1"/>
              <a:t>Avg</a:t>
            </a:r>
            <a:r>
              <a:rPr lang="en-US" altLang="en-US" dirty="0"/>
              <a:t> Atomic Mass =  2.1727 + 43.527 + 5.0294 + 1.2676  =  51.996 </a:t>
            </a:r>
            <a:r>
              <a:rPr lang="en-US" altLang="en-US" dirty="0" err="1"/>
              <a:t>amu</a:t>
            </a:r>
            <a:endParaRPr lang="en-US" altLang="en-US" dirty="0"/>
          </a:p>
          <a:p>
            <a:pPr algn="ctr" eaLnBrk="0" hangingPunct="0"/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7828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2.90</a:t>
            </a:r>
          </a:p>
        </p:txBody>
      </p:sp>
    </p:spTree>
    <p:extLst>
      <p:ext uri="{BB962C8B-B14F-4D97-AF65-F5344CB8AC3E}">
        <p14:creationId xmlns:p14="http://schemas.microsoft.com/office/powerpoint/2010/main" val="315024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7828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2.98, 2.102, 2.104</a:t>
            </a:r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1" t="7910" r="2079" b="42159"/>
          <a:stretch/>
        </p:blipFill>
        <p:spPr bwMode="auto">
          <a:xfrm>
            <a:off x="3737649" y="974633"/>
            <a:ext cx="3271234" cy="37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656552"/>
              </p:ext>
            </p:extLst>
          </p:nvPr>
        </p:nvGraphicFramePr>
        <p:xfrm>
          <a:off x="7413591" y="763700"/>
          <a:ext cx="4421537" cy="3093349"/>
        </p:xfrm>
        <a:graphic>
          <a:graphicData uri="http://schemas.openxmlformats.org/drawingml/2006/table">
            <a:tbl>
              <a:tblPr/>
              <a:tblGrid>
                <a:gridCol w="1223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9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90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9073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Ternary Acids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Polyatomic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Ion 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Acid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Name                   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Name</a:t>
                      </a: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Binary Acids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prefix +  nonmetal +  “-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” 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“hydro”       root        ending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name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Hypo____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Hypo___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4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____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ite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____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ous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4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____ate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____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ic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47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Per____ate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Per____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Acid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1464" y="450806"/>
            <a:ext cx="99485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            </a:t>
            </a:r>
            <a:r>
              <a:rPr lang="en-US" b="1" dirty="0"/>
              <a:t>Ionic</a:t>
            </a:r>
            <a:r>
              <a:rPr lang="en-US" dirty="0"/>
              <a:t>                                                         </a:t>
            </a:r>
            <a:r>
              <a:rPr lang="en-US" b="1" dirty="0"/>
              <a:t>Molecular                                                                Acids</a:t>
            </a:r>
          </a:p>
          <a:p>
            <a:r>
              <a:rPr lang="en-US" dirty="0"/>
              <a:t>*metal/nonmetal                                      *nonmetals only</a:t>
            </a:r>
          </a:p>
          <a:p>
            <a:r>
              <a:rPr lang="en-US" dirty="0"/>
              <a:t>*cation/anion                                           </a:t>
            </a:r>
          </a:p>
          <a:p>
            <a:r>
              <a:rPr lang="en-US" dirty="0"/>
              <a:t>*use </a:t>
            </a:r>
            <a:r>
              <a:rPr lang="en-US" dirty="0" err="1"/>
              <a:t>criss-cross</a:t>
            </a:r>
            <a:r>
              <a:rPr lang="en-US" dirty="0"/>
              <a:t> method</a:t>
            </a: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15729" r="53945" b="49626"/>
          <a:stretch/>
        </p:blipFill>
        <p:spPr bwMode="auto">
          <a:xfrm>
            <a:off x="811368" y="1584061"/>
            <a:ext cx="2795281" cy="262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26026" y="753717"/>
            <a:ext cx="3295186" cy="39151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9135" y="763700"/>
            <a:ext cx="3438069" cy="40123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359" y="4761021"/>
            <a:ext cx="9125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, dihydrogen phosphate         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Nitrate                      ClO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Chlorate</a:t>
            </a:r>
          </a:p>
          <a:p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3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, acetate                                   CN</a:t>
            </a:r>
            <a:r>
              <a:rPr lang="en-US" baseline="30000" dirty="0"/>
              <a:t>-</a:t>
            </a:r>
            <a:r>
              <a:rPr lang="en-US" dirty="0"/>
              <a:t> , Cyanide                       ClO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, Perchlorate</a:t>
            </a:r>
          </a:p>
          <a:p>
            <a:r>
              <a:rPr lang="en-US" dirty="0"/>
              <a:t>HSO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Hydrogen sulfite (bisulfite)     OH</a:t>
            </a:r>
            <a:r>
              <a:rPr lang="en-US" baseline="30000" dirty="0"/>
              <a:t>-</a:t>
            </a:r>
            <a:r>
              <a:rPr lang="en-US" dirty="0"/>
              <a:t> , Hydroxide                  HPO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, Hydrogen phosphate</a:t>
            </a:r>
          </a:p>
          <a:p>
            <a:r>
              <a:rPr lang="en-US" dirty="0"/>
              <a:t>HSO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, Hydrogen sulfate (bisulfate)   MnO</a:t>
            </a:r>
            <a:r>
              <a:rPr lang="en-US" baseline="-25000" dirty="0"/>
              <a:t>4</a:t>
            </a:r>
            <a:r>
              <a:rPr lang="en-US" baseline="30000" dirty="0"/>
              <a:t>-</a:t>
            </a:r>
            <a:r>
              <a:rPr lang="en-US" dirty="0"/>
              <a:t> , Permanganate     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, Oxalate</a:t>
            </a:r>
          </a:p>
          <a:p>
            <a:r>
              <a:rPr lang="en-US" dirty="0"/>
              <a:t>HCO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Hydrogen carbonate                </a:t>
            </a:r>
            <a:r>
              <a:rPr lang="en-US" dirty="0" err="1"/>
              <a:t>ClO</a:t>
            </a:r>
            <a:r>
              <a:rPr lang="en-US" baseline="30000" dirty="0"/>
              <a:t>-</a:t>
            </a:r>
            <a:r>
              <a:rPr lang="en-US" dirty="0"/>
              <a:t> , Hypochlorite            SO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 , Sulfite</a:t>
            </a:r>
          </a:p>
          <a:p>
            <a:r>
              <a:rPr lang="en-US" dirty="0"/>
              <a:t>                   (bicarbonate)                      ClO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, Chlorite                    SO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, Sulfate</a:t>
            </a:r>
          </a:p>
          <a:p>
            <a:r>
              <a:rPr lang="en-US" dirty="0"/>
              <a:t>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, Nitrite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5479" y="4144320"/>
            <a:ext cx="20823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 , Carbonate</a:t>
            </a:r>
          </a:p>
          <a:p>
            <a:r>
              <a:rPr lang="en-US" dirty="0"/>
              <a:t>CrO</a:t>
            </a:r>
            <a:r>
              <a:rPr lang="en-US" baseline="-25000" dirty="0"/>
              <a:t>4</a:t>
            </a:r>
            <a:r>
              <a:rPr lang="en-US" baseline="30000" dirty="0"/>
              <a:t>2-</a:t>
            </a:r>
            <a:r>
              <a:rPr lang="en-US" dirty="0"/>
              <a:t> , Chromate</a:t>
            </a:r>
          </a:p>
          <a:p>
            <a:r>
              <a:rPr lang="en-US" dirty="0"/>
              <a:t>Cr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7</a:t>
            </a:r>
            <a:r>
              <a:rPr lang="en-US" baseline="30000" dirty="0"/>
              <a:t>2-</a:t>
            </a:r>
            <a:r>
              <a:rPr lang="en-US" dirty="0"/>
              <a:t> , Dichromate</a:t>
            </a:r>
          </a:p>
          <a:p>
            <a:r>
              <a:rPr lang="en-US" dirty="0"/>
              <a:t>SiO</a:t>
            </a:r>
            <a:r>
              <a:rPr lang="en-US" baseline="-25000" dirty="0"/>
              <a:t>3</a:t>
            </a:r>
            <a:r>
              <a:rPr lang="en-US" baseline="30000" dirty="0"/>
              <a:t>2-</a:t>
            </a:r>
            <a:r>
              <a:rPr lang="en-US" dirty="0"/>
              <a:t> , Silicate</a:t>
            </a:r>
          </a:p>
          <a:p>
            <a:r>
              <a:rPr lang="en-US" dirty="0"/>
              <a:t>PO</a:t>
            </a:r>
            <a:r>
              <a:rPr lang="en-US" baseline="-25000" dirty="0"/>
              <a:t>3</a:t>
            </a:r>
            <a:r>
              <a:rPr lang="en-US" baseline="30000" dirty="0"/>
              <a:t>3-</a:t>
            </a:r>
            <a:r>
              <a:rPr lang="en-US" dirty="0"/>
              <a:t> , </a:t>
            </a:r>
            <a:r>
              <a:rPr lang="en-US" dirty="0" err="1"/>
              <a:t>Phosphite</a:t>
            </a:r>
            <a:endParaRPr lang="en-US" dirty="0"/>
          </a:p>
          <a:p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baseline="30000" dirty="0"/>
              <a:t>3-</a:t>
            </a:r>
            <a:r>
              <a:rPr lang="en-US" dirty="0"/>
              <a:t> , Phosphate</a:t>
            </a:r>
          </a:p>
          <a:p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baseline="30000" dirty="0"/>
              <a:t>+</a:t>
            </a:r>
            <a:r>
              <a:rPr lang="en-US" dirty="0"/>
              <a:t> , Ammonium</a:t>
            </a:r>
          </a:p>
          <a:p>
            <a:r>
              <a:rPr lang="en-US" dirty="0"/>
              <a:t>BrO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, Bromate</a:t>
            </a:r>
          </a:p>
          <a:p>
            <a:r>
              <a:rPr lang="en-US" dirty="0"/>
              <a:t>BrO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, </a:t>
            </a:r>
            <a:r>
              <a:rPr lang="en-US" dirty="0" err="1"/>
              <a:t>Bromite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11368" y="2119769"/>
            <a:ext cx="0" cy="435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372226" y="2351447"/>
            <a:ext cx="636658" cy="546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30860" y="2897706"/>
            <a:ext cx="636658" cy="546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51085"/>
              </p:ext>
            </p:extLst>
          </p:nvPr>
        </p:nvGraphicFramePr>
        <p:xfrm>
          <a:off x="9998928" y="213670"/>
          <a:ext cx="1662113" cy="3755707"/>
        </p:xfrm>
        <a:graphic>
          <a:graphicData uri="http://schemas.openxmlformats.org/drawingml/2006/table">
            <a:tbl>
              <a:tblPr/>
              <a:tblGrid>
                <a:gridCol w="1662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557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Hydrocarbon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Prefixes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meth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eth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prop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but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– pent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hex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–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hept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non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81254"/>
              </p:ext>
            </p:extLst>
          </p:nvPr>
        </p:nvGraphicFramePr>
        <p:xfrm>
          <a:off x="8987884" y="4247005"/>
          <a:ext cx="2999328" cy="2133582"/>
        </p:xfrm>
        <a:graphic>
          <a:graphicData uri="http://schemas.openxmlformats.org/drawingml/2006/table">
            <a:tbl>
              <a:tblPr/>
              <a:tblGrid>
                <a:gridCol w="2999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Hydrocarbon Suffixes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Single bond = “-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Double bond = “-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Triple bond = “-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yne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17828"/>
            <a:ext cx="2299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2.105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037" y="640705"/>
            <a:ext cx="536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Carbon has 4 valence e’s &amp; forms 4 bonds</a:t>
            </a:r>
          </a:p>
        </p:txBody>
      </p:sp>
      <p:pic>
        <p:nvPicPr>
          <p:cNvPr id="1028" name="Picture 4" descr="http://cimg2.ck12.org/datastreams/f-d%3A370db4a47c6174d023a932e7f94a80dfe1deca84602222829d61c877%2BIMAGE%2BIMAGE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7" y="1489358"/>
            <a:ext cx="2748279" cy="12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bc.co.uk/staticarchive/f2150c434ce7cd646e863fd221307a11f26d4df9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2" b="9942"/>
          <a:stretch/>
        </p:blipFill>
        <p:spPr bwMode="auto">
          <a:xfrm>
            <a:off x="1078741" y="4402728"/>
            <a:ext cx="1996068" cy="15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583" y="2833751"/>
            <a:ext cx="27553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              Saturated</a:t>
            </a:r>
          </a:p>
          <a:p>
            <a:r>
              <a:rPr lang="en-US" dirty="0">
                <a:solidFill>
                  <a:srgbClr val="0000FF"/>
                </a:solidFill>
              </a:rPr>
              <a:t>(all C’s have 4 single bonds)</a:t>
            </a:r>
          </a:p>
          <a:p>
            <a:r>
              <a:rPr lang="en-US" dirty="0"/>
              <a:t>           </a:t>
            </a:r>
            <a:r>
              <a:rPr lang="en-US" dirty="0">
                <a:solidFill>
                  <a:srgbClr val="FF0000"/>
                </a:solidFill>
              </a:rPr>
              <a:t>Pentane = C</a:t>
            </a:r>
            <a:r>
              <a:rPr lang="en-US" baseline="-25000" dirty="0">
                <a:solidFill>
                  <a:srgbClr val="FF0000"/>
                </a:solidFill>
              </a:rPr>
              <a:t>5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12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274" y="5918922"/>
            <a:ext cx="42334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                      </a:t>
            </a:r>
            <a:r>
              <a:rPr lang="en-US" b="1" dirty="0">
                <a:solidFill>
                  <a:srgbClr val="0000FF"/>
                </a:solidFill>
              </a:rPr>
              <a:t>Unsaturated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(all C’s have 4 bonds…but not all are single)</a:t>
            </a:r>
          </a:p>
          <a:p>
            <a:r>
              <a:rPr lang="en-US" dirty="0">
                <a:solidFill>
                  <a:srgbClr val="0000FF"/>
                </a:solidFill>
              </a:rPr>
              <a:t>                     </a:t>
            </a:r>
            <a:r>
              <a:rPr lang="en-US" dirty="0">
                <a:solidFill>
                  <a:srgbClr val="FF0000"/>
                </a:solidFill>
              </a:rPr>
              <a:t>Propene = C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5251" y="1650921"/>
            <a:ext cx="2012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       Saturated</a:t>
            </a:r>
          </a:p>
          <a:p>
            <a:r>
              <a:rPr lang="en-US" dirty="0" err="1">
                <a:solidFill>
                  <a:srgbClr val="FF0000"/>
                </a:solidFill>
              </a:rPr>
              <a:t>Cyclobutane</a:t>
            </a:r>
            <a:r>
              <a:rPr lang="en-US" dirty="0">
                <a:solidFill>
                  <a:srgbClr val="FF0000"/>
                </a:solidFill>
              </a:rPr>
              <a:t>, C</a:t>
            </a:r>
            <a:r>
              <a:rPr lang="en-US" baseline="-25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6454" y="5423803"/>
            <a:ext cx="199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b="1" dirty="0">
                <a:solidFill>
                  <a:srgbClr val="0000FF"/>
                </a:solidFill>
              </a:rPr>
              <a:t>Unsaturated</a:t>
            </a:r>
          </a:p>
          <a:p>
            <a:r>
              <a:rPr lang="en-US" dirty="0">
                <a:solidFill>
                  <a:srgbClr val="FF0000"/>
                </a:solidFill>
              </a:rPr>
              <a:t>Cyclooctene, C</a:t>
            </a:r>
            <a:r>
              <a:rPr lang="en-US" baseline="-25000" dirty="0">
                <a:solidFill>
                  <a:srgbClr val="FF0000"/>
                </a:solidFill>
              </a:rPr>
              <a:t>8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34" name="Picture 10" descr="http://www.chemeddl.org/resources/TSTS/McMahon/McMahonImages/McMahon9thru12/Cyclobutane.gif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1" t="26620" r="40712" b="34804"/>
          <a:stretch/>
        </p:blipFill>
        <p:spPr bwMode="auto">
          <a:xfrm>
            <a:off x="7195874" y="82343"/>
            <a:ext cx="1611484" cy="15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hemeddl.org/resources/models360/files/638079/Z-cyclooctene-lewis2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47" y="3010830"/>
            <a:ext cx="2135027" cy="24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95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7828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3.82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  <a:r>
              <a:rPr lang="en-US" sz="2800" dirty="0"/>
              <a:t>	                         Mass of Element</a:t>
            </a:r>
          </a:p>
          <a:p>
            <a:r>
              <a:rPr lang="en-US" sz="2800" dirty="0"/>
              <a:t>        percent by mass  = 			               x    100</a:t>
            </a:r>
          </a:p>
          <a:p>
            <a:r>
              <a:rPr lang="en-US" sz="2800" dirty="0"/>
              <a:t>                                             Mass of Compound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69112" y="3054697"/>
            <a:ext cx="29327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589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2236</Words>
  <Application>Microsoft Office PowerPoint</Application>
  <PresentationFormat>Widescreen</PresentationFormat>
  <Paragraphs>592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Microsoft YaHei</vt:lpstr>
      <vt:lpstr>Americana</vt:lpstr>
      <vt:lpstr>Arial</vt:lpstr>
      <vt:lpstr>Calibri</vt:lpstr>
      <vt:lpstr>Calibri Light</vt:lpstr>
      <vt:lpstr>Modern No. 20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Elizabeth Baucom</dc:creator>
  <cp:lastModifiedBy>Christina Burkhardt</cp:lastModifiedBy>
  <cp:revision>192</cp:revision>
  <dcterms:created xsi:type="dcterms:W3CDTF">2016-03-21T16:29:35Z</dcterms:created>
  <dcterms:modified xsi:type="dcterms:W3CDTF">2017-05-15T17:05:32Z</dcterms:modified>
</cp:coreProperties>
</file>